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3"/>
  </p:notesMasterIdLst>
  <p:sldIdLst>
    <p:sldId id="332" r:id="rId2"/>
    <p:sldId id="280" r:id="rId3"/>
    <p:sldId id="281" r:id="rId4"/>
    <p:sldId id="282" r:id="rId5"/>
    <p:sldId id="283" r:id="rId6"/>
    <p:sldId id="330" r:id="rId7"/>
    <p:sldId id="284" r:id="rId8"/>
    <p:sldId id="285" r:id="rId9"/>
    <p:sldId id="327" r:id="rId10"/>
    <p:sldId id="287" r:id="rId11"/>
    <p:sldId id="288" r:id="rId12"/>
    <p:sldId id="289" r:id="rId13"/>
    <p:sldId id="292" r:id="rId14"/>
    <p:sldId id="293" r:id="rId15"/>
    <p:sldId id="294" r:id="rId16"/>
    <p:sldId id="295" r:id="rId17"/>
    <p:sldId id="296" r:id="rId18"/>
    <p:sldId id="329" r:id="rId19"/>
    <p:sldId id="297" r:id="rId20"/>
    <p:sldId id="290" r:id="rId21"/>
    <p:sldId id="291" r:id="rId22"/>
    <p:sldId id="298" r:id="rId23"/>
    <p:sldId id="299" r:id="rId24"/>
    <p:sldId id="300" r:id="rId25"/>
    <p:sldId id="301" r:id="rId26"/>
    <p:sldId id="302"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31" r:id="rId43"/>
    <p:sldId id="318" r:id="rId44"/>
    <p:sldId id="319" r:id="rId45"/>
    <p:sldId id="320" r:id="rId46"/>
    <p:sldId id="321" r:id="rId47"/>
    <p:sldId id="322" r:id="rId48"/>
    <p:sldId id="323" r:id="rId49"/>
    <p:sldId id="324" r:id="rId50"/>
    <p:sldId id="325" r:id="rId51"/>
    <p:sldId id="326"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0" d="100"/>
          <a:sy n="90" d="100"/>
        </p:scale>
        <p:origin x="57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0569F4-C2D1-4E5C-85BD-615A08736C29}" type="datetimeFigureOut">
              <a:rPr lang="fr-FR" smtClean="0"/>
              <a:t>15/02/2021</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6EA93A-E649-4CC2-953E-B9763C3E3577}" type="slidenum">
              <a:rPr lang="fr-FR" smtClean="0"/>
              <a:t>‹N°›</a:t>
            </a:fld>
            <a:endParaRPr lang="fr-FR"/>
          </a:p>
        </p:txBody>
      </p:sp>
    </p:spTree>
    <p:extLst>
      <p:ext uri="{BB962C8B-B14F-4D97-AF65-F5344CB8AC3E}">
        <p14:creationId xmlns:p14="http://schemas.microsoft.com/office/powerpoint/2010/main" val="3402081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CF5C28F-D22A-4777-A161-308C4493D07A}" type="datetime1">
              <a:rPr lang="fr-FR" smtClean="0"/>
              <a:t>15/02/2021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2A4494-0865-43C7-A849-93B9360C90A7}"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905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712D2E8-71B8-4F29-914C-A4375CA06C6E}" type="datetime1">
              <a:rPr lang="fr-FR" smtClean="0"/>
              <a:t>15/02/2021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2A4494-0865-43C7-A849-93B9360C90A7}" type="slidenum">
              <a:rPr lang="fr-FR" smtClean="0"/>
              <a:t>‹N°›</a:t>
            </a:fld>
            <a:endParaRPr lang="fr-FR"/>
          </a:p>
        </p:txBody>
      </p:sp>
    </p:spTree>
    <p:extLst>
      <p:ext uri="{BB962C8B-B14F-4D97-AF65-F5344CB8AC3E}">
        <p14:creationId xmlns:p14="http://schemas.microsoft.com/office/powerpoint/2010/main" val="1099432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1E554D4-AFB1-4558-81A2-E7698142BE2E}" type="datetime1">
              <a:rPr lang="fr-FR" smtClean="0"/>
              <a:t>15/02/2021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2A4494-0865-43C7-A849-93B9360C90A7}" type="slidenum">
              <a:rPr lang="fr-FR" smtClean="0"/>
              <a:t>‹N°›</a:t>
            </a:fld>
            <a:endParaRPr lang="fr-FR"/>
          </a:p>
        </p:txBody>
      </p:sp>
    </p:spTree>
    <p:extLst>
      <p:ext uri="{BB962C8B-B14F-4D97-AF65-F5344CB8AC3E}">
        <p14:creationId xmlns:p14="http://schemas.microsoft.com/office/powerpoint/2010/main" val="4080391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D7B4C58-28C7-44D4-A3DD-818E4EC4B688}" type="datetime1">
              <a:rPr lang="fr-FR" smtClean="0"/>
              <a:t>15/02/2021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2A4494-0865-43C7-A849-93B9360C90A7}" type="slidenum">
              <a:rPr lang="fr-FR" smtClean="0"/>
              <a:t>‹N°›</a:t>
            </a:fld>
            <a:endParaRPr lang="fr-FR"/>
          </a:p>
        </p:txBody>
      </p:sp>
    </p:spTree>
    <p:extLst>
      <p:ext uri="{BB962C8B-B14F-4D97-AF65-F5344CB8AC3E}">
        <p14:creationId xmlns:p14="http://schemas.microsoft.com/office/powerpoint/2010/main" val="3359535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6B647C54-2B4F-4554-9561-D2A81298C4C5}" type="datetime1">
              <a:rPr lang="fr-FR" smtClean="0"/>
              <a:t>15/02/2021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2A4494-0865-43C7-A849-93B9360C90A7}"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612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9368D65-338B-48C3-B4D4-9D803C2FCFB5}" type="datetime1">
              <a:rPr lang="fr-FR" smtClean="0"/>
              <a:t>15/02/2021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12A4494-0865-43C7-A849-93B9360C90A7}" type="slidenum">
              <a:rPr lang="fr-FR" smtClean="0"/>
              <a:t>‹N°›</a:t>
            </a:fld>
            <a:endParaRPr lang="fr-FR"/>
          </a:p>
        </p:txBody>
      </p:sp>
    </p:spTree>
    <p:extLst>
      <p:ext uri="{BB962C8B-B14F-4D97-AF65-F5344CB8AC3E}">
        <p14:creationId xmlns:p14="http://schemas.microsoft.com/office/powerpoint/2010/main" val="2100632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097280" y="2582334"/>
            <a:ext cx="4937760" cy="3378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217920" y="2582334"/>
            <a:ext cx="4937760" cy="3378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FEC71C4-AFE9-450E-AD57-3CF36F4450FD}" type="datetime1">
              <a:rPr lang="fr-FR" smtClean="0"/>
              <a:t>15/02/2021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12A4494-0865-43C7-A849-93B9360C90A7}" type="slidenum">
              <a:rPr lang="fr-FR" smtClean="0"/>
              <a:t>‹N°›</a:t>
            </a:fld>
            <a:endParaRPr lang="fr-FR"/>
          </a:p>
        </p:txBody>
      </p:sp>
    </p:spTree>
    <p:extLst>
      <p:ext uri="{BB962C8B-B14F-4D97-AF65-F5344CB8AC3E}">
        <p14:creationId xmlns:p14="http://schemas.microsoft.com/office/powerpoint/2010/main" val="2182801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D7CD1FB-F589-478F-BABB-715EFC69FF86}" type="datetime1">
              <a:rPr lang="fr-FR" smtClean="0"/>
              <a:t>15/02/2021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12A4494-0865-43C7-A849-93B9360C90A7}" type="slidenum">
              <a:rPr lang="fr-FR" smtClean="0"/>
              <a:t>‹N°›</a:t>
            </a:fld>
            <a:endParaRPr lang="fr-FR"/>
          </a:p>
        </p:txBody>
      </p:sp>
    </p:spTree>
    <p:extLst>
      <p:ext uri="{BB962C8B-B14F-4D97-AF65-F5344CB8AC3E}">
        <p14:creationId xmlns:p14="http://schemas.microsoft.com/office/powerpoint/2010/main" val="3107342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C8EE942-9C69-42C2-91C5-D92C70E30FB9}" type="datetime1">
              <a:rPr lang="fr-FR" smtClean="0"/>
              <a:t>15/02/2021</a:t>
            </a:fld>
            <a:endParaRPr lang="fr-F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r-FR"/>
          </a:p>
        </p:txBody>
      </p:sp>
      <p:sp>
        <p:nvSpPr>
          <p:cNvPr id="9" name="Slide Number Placeholder 8"/>
          <p:cNvSpPr>
            <a:spLocks noGrp="1"/>
          </p:cNvSpPr>
          <p:nvPr>
            <p:ph type="sldNum" sz="quarter" idx="12"/>
          </p:nvPr>
        </p:nvSpPr>
        <p:spPr/>
        <p:txBody>
          <a:bodyPr/>
          <a:lstStyle/>
          <a:p>
            <a:fld id="{712A4494-0865-43C7-A849-93B9360C90A7}" type="slidenum">
              <a:rPr lang="fr-FR" smtClean="0"/>
              <a:t>‹N°›</a:t>
            </a:fld>
            <a:endParaRPr lang="fr-FR"/>
          </a:p>
        </p:txBody>
      </p:sp>
    </p:spTree>
    <p:extLst>
      <p:ext uri="{BB962C8B-B14F-4D97-AF65-F5344CB8AC3E}">
        <p14:creationId xmlns:p14="http://schemas.microsoft.com/office/powerpoint/2010/main" val="181174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A5DE3C6-4CA4-46FB-ABC8-15CE477421A9}" type="datetime1">
              <a:rPr lang="fr-FR" smtClean="0"/>
              <a:t>15/02/2021</a:t>
            </a:fld>
            <a:endParaRPr lang="fr-F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12A4494-0865-43C7-A849-93B9360C90A7}" type="slidenum">
              <a:rPr lang="fr-FR" smtClean="0"/>
              <a:t>‹N°›</a:t>
            </a:fld>
            <a:endParaRPr lang="fr-FR"/>
          </a:p>
        </p:txBody>
      </p:sp>
    </p:spTree>
    <p:extLst>
      <p:ext uri="{BB962C8B-B14F-4D97-AF65-F5344CB8AC3E}">
        <p14:creationId xmlns:p14="http://schemas.microsoft.com/office/powerpoint/2010/main" val="2852496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786E7670-552D-449D-9E40-E4D33CC5C0D0}" type="datetime1">
              <a:rPr lang="fr-FR" smtClean="0"/>
              <a:t>15/02/2021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12A4494-0865-43C7-A849-93B9360C90A7}" type="slidenum">
              <a:rPr lang="fr-FR" smtClean="0"/>
              <a:t>‹N°›</a:t>
            </a:fld>
            <a:endParaRPr lang="fr-FR"/>
          </a:p>
        </p:txBody>
      </p:sp>
    </p:spTree>
    <p:extLst>
      <p:ext uri="{BB962C8B-B14F-4D97-AF65-F5344CB8AC3E}">
        <p14:creationId xmlns:p14="http://schemas.microsoft.com/office/powerpoint/2010/main" val="1854909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EFEA256-5EE7-4D6D-83B6-F32F74F1B16E}" type="datetime1">
              <a:rPr lang="fr-FR" smtClean="0"/>
              <a:t>15/02/2021</a:t>
            </a:fld>
            <a:endParaRPr lang="fr-F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r-F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12A4494-0865-43C7-A849-93B9360C90A7}" type="slidenum">
              <a:rPr lang="fr-FR" smtClean="0"/>
              <a:t>‹N°›</a:t>
            </a:fld>
            <a:endParaRPr lang="fr-F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3777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4E3761-6F21-42DA-9727-63CF10DFF137}"/>
              </a:ext>
            </a:extLst>
          </p:cNvPr>
          <p:cNvSpPr>
            <a:spLocks noGrp="1"/>
          </p:cNvSpPr>
          <p:nvPr>
            <p:ph type="title"/>
          </p:nvPr>
        </p:nvSpPr>
        <p:spPr/>
        <p:txBody>
          <a:bodyPr/>
          <a:lstStyle/>
          <a:p>
            <a:endParaRPr lang="fr-FR"/>
          </a:p>
        </p:txBody>
      </p:sp>
      <p:pic>
        <p:nvPicPr>
          <p:cNvPr id="6" name="Espace réservé du contenu 5">
            <a:extLst>
              <a:ext uri="{FF2B5EF4-FFF2-40B4-BE49-F238E27FC236}">
                <a16:creationId xmlns:a16="http://schemas.microsoft.com/office/drawing/2014/main" id="{368FFC91-1C43-4563-9976-0401CA6A3C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7992" y="-100721"/>
            <a:ext cx="4520790" cy="6395195"/>
          </a:xfrm>
        </p:spPr>
      </p:pic>
      <p:sp>
        <p:nvSpPr>
          <p:cNvPr id="4" name="Espace réservé du numéro de diapositive 3">
            <a:extLst>
              <a:ext uri="{FF2B5EF4-FFF2-40B4-BE49-F238E27FC236}">
                <a16:creationId xmlns:a16="http://schemas.microsoft.com/office/drawing/2014/main" id="{CA68A700-14B6-4E31-9E04-A2C5F9D3E435}"/>
              </a:ext>
            </a:extLst>
          </p:cNvPr>
          <p:cNvSpPr>
            <a:spLocks noGrp="1"/>
          </p:cNvSpPr>
          <p:nvPr>
            <p:ph type="sldNum" sz="quarter" idx="12"/>
          </p:nvPr>
        </p:nvSpPr>
        <p:spPr/>
        <p:txBody>
          <a:bodyPr/>
          <a:lstStyle/>
          <a:p>
            <a:fld id="{712A4494-0865-43C7-A849-93B9360C90A7}" type="slidenum">
              <a:rPr lang="fr-FR" smtClean="0"/>
              <a:t>1</a:t>
            </a:fld>
            <a:endParaRPr lang="fr-FR"/>
          </a:p>
        </p:txBody>
      </p:sp>
    </p:spTree>
    <p:extLst>
      <p:ext uri="{BB962C8B-B14F-4D97-AF65-F5344CB8AC3E}">
        <p14:creationId xmlns:p14="http://schemas.microsoft.com/office/powerpoint/2010/main" val="108179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366CBF-56AF-40FD-8112-84207CD4C1D9}"/>
              </a:ext>
            </a:extLst>
          </p:cNvPr>
          <p:cNvSpPr>
            <a:spLocks noGrp="1"/>
          </p:cNvSpPr>
          <p:nvPr>
            <p:ph type="title"/>
          </p:nvPr>
        </p:nvSpPr>
        <p:spPr/>
        <p:txBody>
          <a:bodyPr/>
          <a:lstStyle/>
          <a:p>
            <a:r>
              <a:rPr lang="fr-FR" dirty="0"/>
              <a:t>Belle brune</a:t>
            </a:r>
            <a:br>
              <a:rPr lang="fr-FR" dirty="0"/>
            </a:br>
            <a:r>
              <a:rPr lang="fr-FR" sz="2000" dirty="0"/>
              <a:t>Portrait à l’huile format A3</a:t>
            </a:r>
            <a:endParaRPr lang="fr-FR" dirty="0"/>
          </a:p>
        </p:txBody>
      </p:sp>
      <p:pic>
        <p:nvPicPr>
          <p:cNvPr id="6" name="Espace réservé du contenu 5">
            <a:extLst>
              <a:ext uri="{FF2B5EF4-FFF2-40B4-BE49-F238E27FC236}">
                <a16:creationId xmlns:a16="http://schemas.microsoft.com/office/drawing/2014/main" id="{269C32FD-1A42-4F42-87FD-20B20068F9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67357" y="1846263"/>
            <a:ext cx="3460224" cy="4464806"/>
          </a:xfrm>
        </p:spPr>
      </p:pic>
      <p:sp>
        <p:nvSpPr>
          <p:cNvPr id="4" name="Espace réservé du numéro de diapositive 3">
            <a:extLst>
              <a:ext uri="{FF2B5EF4-FFF2-40B4-BE49-F238E27FC236}">
                <a16:creationId xmlns:a16="http://schemas.microsoft.com/office/drawing/2014/main" id="{BB90785A-BE5F-4839-A494-B5471145886C}"/>
              </a:ext>
            </a:extLst>
          </p:cNvPr>
          <p:cNvSpPr>
            <a:spLocks noGrp="1"/>
          </p:cNvSpPr>
          <p:nvPr>
            <p:ph type="sldNum" sz="quarter" idx="12"/>
          </p:nvPr>
        </p:nvSpPr>
        <p:spPr/>
        <p:txBody>
          <a:bodyPr/>
          <a:lstStyle/>
          <a:p>
            <a:fld id="{712A4494-0865-43C7-A849-93B9360C90A7}" type="slidenum">
              <a:rPr lang="fr-FR" smtClean="0"/>
              <a:t>10</a:t>
            </a:fld>
            <a:endParaRPr lang="fr-FR"/>
          </a:p>
        </p:txBody>
      </p:sp>
    </p:spTree>
    <p:extLst>
      <p:ext uri="{BB962C8B-B14F-4D97-AF65-F5344CB8AC3E}">
        <p14:creationId xmlns:p14="http://schemas.microsoft.com/office/powerpoint/2010/main" val="2265248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DCA117-4AAE-4A59-8FE7-F06956E34B90}"/>
              </a:ext>
            </a:extLst>
          </p:cNvPr>
          <p:cNvSpPr>
            <a:spLocks noGrp="1"/>
          </p:cNvSpPr>
          <p:nvPr>
            <p:ph type="title"/>
          </p:nvPr>
        </p:nvSpPr>
        <p:spPr/>
        <p:txBody>
          <a:bodyPr/>
          <a:lstStyle/>
          <a:p>
            <a:r>
              <a:rPr lang="fr-FR" dirty="0" err="1"/>
              <a:t>Birdman</a:t>
            </a:r>
            <a:br>
              <a:rPr lang="fr-FR" dirty="0"/>
            </a:br>
            <a:r>
              <a:rPr lang="fr-FR" sz="2000" dirty="0"/>
              <a:t>Art digital sur </a:t>
            </a:r>
            <a:r>
              <a:rPr lang="fr-FR" sz="2000" dirty="0" err="1"/>
              <a:t>procreate</a:t>
            </a:r>
            <a:r>
              <a:rPr lang="fr-FR" sz="2000" dirty="0"/>
              <a:t> (</a:t>
            </a:r>
            <a:r>
              <a:rPr lang="fr-FR" sz="2000" dirty="0" err="1"/>
              <a:t>ipad</a:t>
            </a:r>
            <a:r>
              <a:rPr lang="fr-FR" sz="2000" dirty="0"/>
              <a:t>)</a:t>
            </a:r>
            <a:endParaRPr lang="fr-FR" dirty="0"/>
          </a:p>
        </p:txBody>
      </p:sp>
      <p:pic>
        <p:nvPicPr>
          <p:cNvPr id="6" name="Espace réservé du contenu 5">
            <a:extLst>
              <a:ext uri="{FF2B5EF4-FFF2-40B4-BE49-F238E27FC236}">
                <a16:creationId xmlns:a16="http://schemas.microsoft.com/office/drawing/2014/main" id="{D6705E37-CAA8-4693-8528-6213E87F6D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73074" y="1846263"/>
            <a:ext cx="3306177" cy="4022725"/>
          </a:xfrm>
        </p:spPr>
      </p:pic>
      <p:sp>
        <p:nvSpPr>
          <p:cNvPr id="4" name="Espace réservé du numéro de diapositive 3">
            <a:extLst>
              <a:ext uri="{FF2B5EF4-FFF2-40B4-BE49-F238E27FC236}">
                <a16:creationId xmlns:a16="http://schemas.microsoft.com/office/drawing/2014/main" id="{AD6BAC1C-9D2B-4AB4-A2BC-751B7619D332}"/>
              </a:ext>
            </a:extLst>
          </p:cNvPr>
          <p:cNvSpPr>
            <a:spLocks noGrp="1"/>
          </p:cNvSpPr>
          <p:nvPr>
            <p:ph type="sldNum" sz="quarter" idx="12"/>
          </p:nvPr>
        </p:nvSpPr>
        <p:spPr/>
        <p:txBody>
          <a:bodyPr/>
          <a:lstStyle/>
          <a:p>
            <a:fld id="{712A4494-0865-43C7-A849-93B9360C90A7}" type="slidenum">
              <a:rPr lang="fr-FR" smtClean="0"/>
              <a:t>11</a:t>
            </a:fld>
            <a:endParaRPr lang="fr-FR"/>
          </a:p>
        </p:txBody>
      </p:sp>
    </p:spTree>
    <p:extLst>
      <p:ext uri="{BB962C8B-B14F-4D97-AF65-F5344CB8AC3E}">
        <p14:creationId xmlns:p14="http://schemas.microsoft.com/office/powerpoint/2010/main" val="4243807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29E0C5-FC9C-4AF5-B382-D67138A153B5}"/>
              </a:ext>
            </a:extLst>
          </p:cNvPr>
          <p:cNvSpPr>
            <a:spLocks noGrp="1"/>
          </p:cNvSpPr>
          <p:nvPr>
            <p:ph type="title"/>
          </p:nvPr>
        </p:nvSpPr>
        <p:spPr>
          <a:xfrm>
            <a:off x="1097280" y="233916"/>
            <a:ext cx="9801092" cy="1503444"/>
          </a:xfrm>
        </p:spPr>
        <p:txBody>
          <a:bodyPr>
            <a:normAutofit/>
          </a:bodyPr>
          <a:lstStyle/>
          <a:p>
            <a:r>
              <a:rPr lang="fr-FR" dirty="0"/>
              <a:t>Vouloir voir au-delà des murs</a:t>
            </a:r>
            <a:br>
              <a:rPr lang="fr-FR" dirty="0"/>
            </a:br>
            <a:r>
              <a:rPr lang="fr-FR" sz="2000" dirty="0"/>
              <a:t>Premier confinement</a:t>
            </a:r>
          </a:p>
        </p:txBody>
      </p:sp>
      <p:pic>
        <p:nvPicPr>
          <p:cNvPr id="6" name="Espace réservé du contenu 5">
            <a:extLst>
              <a:ext uri="{FF2B5EF4-FFF2-40B4-BE49-F238E27FC236}">
                <a16:creationId xmlns:a16="http://schemas.microsoft.com/office/drawing/2014/main" id="{6C6CB55C-B83E-40BF-A778-BB20B9F4CD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7959" y="1892595"/>
            <a:ext cx="3203757" cy="2434856"/>
          </a:xfrm>
        </p:spPr>
      </p:pic>
      <p:sp>
        <p:nvSpPr>
          <p:cNvPr id="4" name="Espace réservé du numéro de diapositive 3">
            <a:extLst>
              <a:ext uri="{FF2B5EF4-FFF2-40B4-BE49-F238E27FC236}">
                <a16:creationId xmlns:a16="http://schemas.microsoft.com/office/drawing/2014/main" id="{02760EA7-1080-4CF3-9D8C-277133AAB72D}"/>
              </a:ext>
            </a:extLst>
          </p:cNvPr>
          <p:cNvSpPr>
            <a:spLocks noGrp="1"/>
          </p:cNvSpPr>
          <p:nvPr>
            <p:ph type="sldNum" sz="quarter" idx="12"/>
          </p:nvPr>
        </p:nvSpPr>
        <p:spPr/>
        <p:txBody>
          <a:bodyPr/>
          <a:lstStyle/>
          <a:p>
            <a:fld id="{712A4494-0865-43C7-A849-93B9360C90A7}" type="slidenum">
              <a:rPr lang="fr-FR" smtClean="0"/>
              <a:t>12</a:t>
            </a:fld>
            <a:endParaRPr lang="fr-FR"/>
          </a:p>
        </p:txBody>
      </p:sp>
      <p:pic>
        <p:nvPicPr>
          <p:cNvPr id="8" name="Image 7">
            <a:extLst>
              <a:ext uri="{FF2B5EF4-FFF2-40B4-BE49-F238E27FC236}">
                <a16:creationId xmlns:a16="http://schemas.microsoft.com/office/drawing/2014/main" id="{D585E4A5-8657-4DF5-AF16-D34CFF7D5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014" y="1783599"/>
            <a:ext cx="3732027" cy="4275252"/>
          </a:xfrm>
          <a:prstGeom prst="rect">
            <a:avLst/>
          </a:prstGeom>
        </p:spPr>
      </p:pic>
      <p:sp>
        <p:nvSpPr>
          <p:cNvPr id="9" name="ZoneTexte 8">
            <a:extLst>
              <a:ext uri="{FF2B5EF4-FFF2-40B4-BE49-F238E27FC236}">
                <a16:creationId xmlns:a16="http://schemas.microsoft.com/office/drawing/2014/main" id="{73DA9D81-BCCB-46FB-A4EC-61CA6FF9BC8F}"/>
              </a:ext>
            </a:extLst>
          </p:cNvPr>
          <p:cNvSpPr txBox="1"/>
          <p:nvPr/>
        </p:nvSpPr>
        <p:spPr>
          <a:xfrm>
            <a:off x="1648047" y="5018567"/>
            <a:ext cx="3732027" cy="646331"/>
          </a:xfrm>
          <a:prstGeom prst="rect">
            <a:avLst/>
          </a:prstGeom>
          <a:noFill/>
        </p:spPr>
        <p:txBody>
          <a:bodyPr wrap="square" rtlCol="0">
            <a:spAutoFit/>
          </a:bodyPr>
          <a:lstStyle/>
          <a:p>
            <a:r>
              <a:rPr lang="fr-FR" dirty="0"/>
              <a:t>Photographie inspirée de la Muse endormie de Brancusi</a:t>
            </a:r>
          </a:p>
        </p:txBody>
      </p:sp>
    </p:spTree>
    <p:extLst>
      <p:ext uri="{BB962C8B-B14F-4D97-AF65-F5344CB8AC3E}">
        <p14:creationId xmlns:p14="http://schemas.microsoft.com/office/powerpoint/2010/main" val="2423275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86EC0A-983C-4689-BC20-4B3EBC9FCF77}"/>
              </a:ext>
            </a:extLst>
          </p:cNvPr>
          <p:cNvSpPr>
            <a:spLocks noGrp="1"/>
          </p:cNvSpPr>
          <p:nvPr>
            <p:ph type="title"/>
          </p:nvPr>
        </p:nvSpPr>
        <p:spPr/>
        <p:txBody>
          <a:bodyPr>
            <a:normAutofit/>
          </a:bodyPr>
          <a:lstStyle/>
          <a:p>
            <a:r>
              <a:rPr lang="fr-FR" dirty="0"/>
              <a:t>Culture ancestrale</a:t>
            </a:r>
            <a:br>
              <a:rPr lang="fr-FR" dirty="0"/>
            </a:br>
            <a:r>
              <a:rPr lang="fr-FR" sz="2000" dirty="0"/>
              <a:t>Aquarelle et digital painting</a:t>
            </a:r>
            <a:br>
              <a:rPr lang="fr-FR" sz="2000" dirty="0"/>
            </a:br>
            <a:r>
              <a:rPr lang="fr-FR" sz="1300" b="0" i="0" u="none" strike="noStrike" dirty="0">
                <a:solidFill>
                  <a:srgbClr val="000000"/>
                </a:solidFill>
                <a:effectLst/>
                <a:latin typeface="Arial" panose="020B0604020202020204" pitchFamily="34" charset="0"/>
              </a:rPr>
              <a:t>Cette œuvre est sur la culture Djiboutienne. Une culture nomade basée sur le respect de la mer, la terre, les animaux et l’humain</a:t>
            </a:r>
            <a:r>
              <a:rPr lang="fr-FR" sz="1300" dirty="0"/>
              <a:t> </a:t>
            </a:r>
          </a:p>
        </p:txBody>
      </p:sp>
      <p:pic>
        <p:nvPicPr>
          <p:cNvPr id="6" name="Espace réservé du contenu 5">
            <a:extLst>
              <a:ext uri="{FF2B5EF4-FFF2-40B4-BE49-F238E27FC236}">
                <a16:creationId xmlns:a16="http://schemas.microsoft.com/office/drawing/2014/main" id="{6C1AEBDC-0202-4C4E-A4AF-F74F14F3D8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35057" y="1846263"/>
            <a:ext cx="4222245" cy="4490742"/>
          </a:xfrm>
        </p:spPr>
      </p:pic>
      <p:sp>
        <p:nvSpPr>
          <p:cNvPr id="4" name="Espace réservé du numéro de diapositive 3">
            <a:extLst>
              <a:ext uri="{FF2B5EF4-FFF2-40B4-BE49-F238E27FC236}">
                <a16:creationId xmlns:a16="http://schemas.microsoft.com/office/drawing/2014/main" id="{6455455C-8961-49C7-A2C9-2C80F0299AEE}"/>
              </a:ext>
            </a:extLst>
          </p:cNvPr>
          <p:cNvSpPr>
            <a:spLocks noGrp="1"/>
          </p:cNvSpPr>
          <p:nvPr>
            <p:ph type="sldNum" sz="quarter" idx="12"/>
          </p:nvPr>
        </p:nvSpPr>
        <p:spPr/>
        <p:txBody>
          <a:bodyPr/>
          <a:lstStyle/>
          <a:p>
            <a:fld id="{712A4494-0865-43C7-A849-93B9360C90A7}" type="slidenum">
              <a:rPr lang="fr-FR" smtClean="0"/>
              <a:t>13</a:t>
            </a:fld>
            <a:endParaRPr lang="fr-FR"/>
          </a:p>
        </p:txBody>
      </p:sp>
    </p:spTree>
    <p:extLst>
      <p:ext uri="{BB962C8B-B14F-4D97-AF65-F5344CB8AC3E}">
        <p14:creationId xmlns:p14="http://schemas.microsoft.com/office/powerpoint/2010/main" val="4136461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D9A32E-E249-4B59-80C3-1128AF02F265}"/>
              </a:ext>
            </a:extLst>
          </p:cNvPr>
          <p:cNvSpPr>
            <a:spLocks noGrp="1"/>
          </p:cNvSpPr>
          <p:nvPr>
            <p:ph type="title"/>
          </p:nvPr>
        </p:nvSpPr>
        <p:spPr/>
        <p:txBody>
          <a:bodyPr>
            <a:normAutofit fontScale="90000"/>
          </a:bodyPr>
          <a:lstStyle/>
          <a:p>
            <a:r>
              <a:rPr lang="fr-FR" dirty="0"/>
              <a:t>Enfant de l’ombre</a:t>
            </a:r>
            <a:br>
              <a:rPr lang="fr-FR" dirty="0"/>
            </a:br>
            <a:r>
              <a:rPr lang="fr-FR" sz="2200" dirty="0"/>
              <a:t>Canson noir A4, peinture blanche, stylo noir</a:t>
            </a:r>
            <a:br>
              <a:rPr lang="fr-FR" sz="2200" dirty="0"/>
            </a:br>
            <a:r>
              <a:rPr lang="fr-FR" sz="1800" b="0" i="0" u="none" strike="noStrike" dirty="0">
                <a:solidFill>
                  <a:srgbClr val="000000"/>
                </a:solidFill>
                <a:effectLst/>
                <a:latin typeface="Calibri" panose="020F0502020204030204" pitchFamily="34" charset="0"/>
              </a:rPr>
              <a:t>C’est un poème sur la timidité et le mal-être, l’espoir passif de trouver une main tendue sans ne rien demander et finalement la prise en main de sa propre mélancolie : transformer cet état de lasse déprime en motivation active d’en sortir.</a:t>
            </a:r>
            <a:r>
              <a:rPr lang="fr-FR" sz="1000" dirty="0"/>
              <a:t> </a:t>
            </a:r>
            <a:endParaRPr lang="fr-FR" sz="2200" dirty="0"/>
          </a:p>
        </p:txBody>
      </p:sp>
      <p:pic>
        <p:nvPicPr>
          <p:cNvPr id="6" name="Espace réservé du contenu 5">
            <a:extLst>
              <a:ext uri="{FF2B5EF4-FFF2-40B4-BE49-F238E27FC236}">
                <a16:creationId xmlns:a16="http://schemas.microsoft.com/office/drawing/2014/main" id="{83E828A4-F42E-4B93-BF84-AA202CE8A0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84903" y="1878161"/>
            <a:ext cx="3098130" cy="4416043"/>
          </a:xfrm>
        </p:spPr>
      </p:pic>
      <p:sp>
        <p:nvSpPr>
          <p:cNvPr id="4" name="Espace réservé du numéro de diapositive 3">
            <a:extLst>
              <a:ext uri="{FF2B5EF4-FFF2-40B4-BE49-F238E27FC236}">
                <a16:creationId xmlns:a16="http://schemas.microsoft.com/office/drawing/2014/main" id="{58F85A6F-D5CD-4DC7-9731-35B44857BDD5}"/>
              </a:ext>
            </a:extLst>
          </p:cNvPr>
          <p:cNvSpPr>
            <a:spLocks noGrp="1"/>
          </p:cNvSpPr>
          <p:nvPr>
            <p:ph type="sldNum" sz="quarter" idx="12"/>
          </p:nvPr>
        </p:nvSpPr>
        <p:spPr/>
        <p:txBody>
          <a:bodyPr/>
          <a:lstStyle/>
          <a:p>
            <a:fld id="{712A4494-0865-43C7-A849-93B9360C90A7}" type="slidenum">
              <a:rPr lang="fr-FR" smtClean="0"/>
              <a:t>14</a:t>
            </a:fld>
            <a:endParaRPr lang="fr-FR"/>
          </a:p>
        </p:txBody>
      </p:sp>
    </p:spTree>
    <p:extLst>
      <p:ext uri="{BB962C8B-B14F-4D97-AF65-F5344CB8AC3E}">
        <p14:creationId xmlns:p14="http://schemas.microsoft.com/office/powerpoint/2010/main" val="2732526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96E3A5-4EE3-46C5-8EDD-5085C7BF40B3}"/>
              </a:ext>
            </a:extLst>
          </p:cNvPr>
          <p:cNvSpPr>
            <a:spLocks noGrp="1"/>
          </p:cNvSpPr>
          <p:nvPr>
            <p:ph type="title"/>
          </p:nvPr>
        </p:nvSpPr>
        <p:spPr/>
        <p:txBody>
          <a:bodyPr/>
          <a:lstStyle/>
          <a:p>
            <a:r>
              <a:rPr lang="fr-FR" dirty="0"/>
              <a:t>Vouloir voir au-delà des murs</a:t>
            </a:r>
            <a:br>
              <a:rPr lang="fr-FR" dirty="0"/>
            </a:br>
            <a:r>
              <a:rPr lang="fr-FR" sz="2000" dirty="0"/>
              <a:t>Premier confinement</a:t>
            </a:r>
            <a:endParaRPr lang="fr-FR" dirty="0"/>
          </a:p>
        </p:txBody>
      </p:sp>
      <p:sp>
        <p:nvSpPr>
          <p:cNvPr id="4" name="Espace réservé du numéro de diapositive 3">
            <a:extLst>
              <a:ext uri="{FF2B5EF4-FFF2-40B4-BE49-F238E27FC236}">
                <a16:creationId xmlns:a16="http://schemas.microsoft.com/office/drawing/2014/main" id="{64425819-3B31-4F10-9280-918CF50CA150}"/>
              </a:ext>
            </a:extLst>
          </p:cNvPr>
          <p:cNvSpPr>
            <a:spLocks noGrp="1"/>
          </p:cNvSpPr>
          <p:nvPr>
            <p:ph type="sldNum" sz="quarter" idx="12"/>
          </p:nvPr>
        </p:nvSpPr>
        <p:spPr/>
        <p:txBody>
          <a:bodyPr/>
          <a:lstStyle/>
          <a:p>
            <a:fld id="{712A4494-0865-43C7-A849-93B9360C90A7}" type="slidenum">
              <a:rPr lang="fr-FR" smtClean="0"/>
              <a:t>15</a:t>
            </a:fld>
            <a:endParaRPr lang="fr-FR"/>
          </a:p>
        </p:txBody>
      </p:sp>
      <p:pic>
        <p:nvPicPr>
          <p:cNvPr id="8" name="Image 7">
            <a:extLst>
              <a:ext uri="{FF2B5EF4-FFF2-40B4-BE49-F238E27FC236}">
                <a16:creationId xmlns:a16="http://schemas.microsoft.com/office/drawing/2014/main" id="{0A6A84F9-112B-44DF-9A39-7CE23B0B0D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320" y="1737361"/>
            <a:ext cx="2451159" cy="3324486"/>
          </a:xfrm>
          <a:prstGeom prst="rect">
            <a:avLst/>
          </a:prstGeom>
        </p:spPr>
      </p:pic>
      <p:pic>
        <p:nvPicPr>
          <p:cNvPr id="10" name="Image 9">
            <a:extLst>
              <a:ext uri="{FF2B5EF4-FFF2-40B4-BE49-F238E27FC236}">
                <a16:creationId xmlns:a16="http://schemas.microsoft.com/office/drawing/2014/main" id="{18798C68-3B46-4FE5-B453-39DFDCEC2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1918" y="1737360"/>
            <a:ext cx="3142771" cy="4593611"/>
          </a:xfrm>
          <a:prstGeom prst="rect">
            <a:avLst/>
          </a:prstGeom>
        </p:spPr>
      </p:pic>
      <p:sp>
        <p:nvSpPr>
          <p:cNvPr id="12" name="Espace réservé du contenu 11">
            <a:extLst>
              <a:ext uri="{FF2B5EF4-FFF2-40B4-BE49-F238E27FC236}">
                <a16:creationId xmlns:a16="http://schemas.microsoft.com/office/drawing/2014/main" id="{822F7C3E-CB53-4186-8EE8-C961FC2EA70D}"/>
              </a:ext>
            </a:extLst>
          </p:cNvPr>
          <p:cNvSpPr>
            <a:spLocks noGrp="1"/>
          </p:cNvSpPr>
          <p:nvPr>
            <p:ph idx="1"/>
          </p:nvPr>
        </p:nvSpPr>
        <p:spPr>
          <a:xfrm>
            <a:off x="829339" y="1737359"/>
            <a:ext cx="10621925" cy="4593611"/>
          </a:xfrm>
        </p:spPr>
        <p:txBody>
          <a:bodyPr/>
          <a:lstStyle/>
          <a:p>
            <a:endParaRPr lang="fr-FR" dirty="0"/>
          </a:p>
        </p:txBody>
      </p:sp>
      <p:sp>
        <p:nvSpPr>
          <p:cNvPr id="14" name="ZoneTexte 13">
            <a:extLst>
              <a:ext uri="{FF2B5EF4-FFF2-40B4-BE49-F238E27FC236}">
                <a16:creationId xmlns:a16="http://schemas.microsoft.com/office/drawing/2014/main" id="{DB463277-6291-46D4-9039-95090EB2A58F}"/>
              </a:ext>
            </a:extLst>
          </p:cNvPr>
          <p:cNvSpPr txBox="1"/>
          <p:nvPr/>
        </p:nvSpPr>
        <p:spPr>
          <a:xfrm>
            <a:off x="3934047" y="2883932"/>
            <a:ext cx="2934586" cy="914400"/>
          </a:xfrm>
          <a:prstGeom prst="rect">
            <a:avLst/>
          </a:prstGeom>
          <a:noFill/>
        </p:spPr>
        <p:txBody>
          <a:bodyPr wrap="square" rtlCol="0">
            <a:spAutoFit/>
          </a:bodyPr>
          <a:lstStyle/>
          <a:p>
            <a:r>
              <a:rPr lang="fr-FR" dirty="0"/>
              <a:t>Photographie inspirée de La dame à l’hermine de Leonardo Da Vinci</a:t>
            </a:r>
          </a:p>
        </p:txBody>
      </p:sp>
    </p:spTree>
    <p:extLst>
      <p:ext uri="{BB962C8B-B14F-4D97-AF65-F5344CB8AC3E}">
        <p14:creationId xmlns:p14="http://schemas.microsoft.com/office/powerpoint/2010/main" val="319301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83BC0E-D064-4973-A478-54215B4F8867}"/>
              </a:ext>
            </a:extLst>
          </p:cNvPr>
          <p:cNvSpPr>
            <a:spLocks noGrp="1"/>
          </p:cNvSpPr>
          <p:nvPr>
            <p:ph type="title"/>
          </p:nvPr>
        </p:nvSpPr>
        <p:spPr/>
        <p:txBody>
          <a:bodyPr>
            <a:normAutofit fontScale="90000"/>
          </a:bodyPr>
          <a:lstStyle/>
          <a:p>
            <a:r>
              <a:rPr lang="fr-FR" dirty="0"/>
              <a:t>Lettre arabe Ya</a:t>
            </a:r>
            <a:br>
              <a:rPr lang="fr-FR" dirty="0"/>
            </a:br>
            <a:r>
              <a:rPr lang="fr-FR" sz="1800" b="0" i="0" u="none" strike="noStrike" dirty="0">
                <a:solidFill>
                  <a:srgbClr val="000000"/>
                </a:solidFill>
                <a:effectLst/>
                <a:latin typeface="Calibri" panose="020F0502020204030204" pitchFamily="34" charset="0"/>
              </a:rPr>
              <a:t>Format 42X39,5cm. La technique utilisée est le </a:t>
            </a:r>
            <a:r>
              <a:rPr lang="fr-FR" sz="1800" b="0" i="0" u="none" strike="noStrike" dirty="0" err="1">
                <a:solidFill>
                  <a:srgbClr val="000000"/>
                </a:solidFill>
                <a:effectLst/>
                <a:latin typeface="Calibri" panose="020F0502020204030204" pitchFamily="34" charset="0"/>
              </a:rPr>
              <a:t>qalam</a:t>
            </a:r>
            <a:r>
              <a:rPr lang="fr-FR" sz="1800" b="0" i="0" u="none" strike="noStrike" dirty="0">
                <a:solidFill>
                  <a:srgbClr val="000000"/>
                </a:solidFill>
                <a:effectLst/>
                <a:latin typeface="Calibri" panose="020F0502020204030204" pitchFamily="34" charset="0"/>
              </a:rPr>
              <a:t> roseau avec de l’encre de chine sur papier blanc.</a:t>
            </a:r>
            <a:r>
              <a:rPr lang="fr-FR" dirty="0"/>
              <a:t> </a:t>
            </a:r>
            <a:br>
              <a:rPr lang="fr-FR" dirty="0"/>
            </a:br>
            <a:r>
              <a:rPr lang="fr-FR" sz="1400" dirty="0" err="1"/>
              <a:t>Caligraphie</a:t>
            </a:r>
            <a:r>
              <a:rPr lang="fr-FR" sz="1400" dirty="0"/>
              <a:t> arabe fleurie</a:t>
            </a:r>
            <a:endParaRPr lang="fr-FR" dirty="0"/>
          </a:p>
        </p:txBody>
      </p:sp>
      <p:pic>
        <p:nvPicPr>
          <p:cNvPr id="6" name="Espace réservé du contenu 5">
            <a:extLst>
              <a:ext uri="{FF2B5EF4-FFF2-40B4-BE49-F238E27FC236}">
                <a16:creationId xmlns:a16="http://schemas.microsoft.com/office/drawing/2014/main" id="{101DD69E-CB93-4D45-ADE6-C60131196F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17641" y="1846263"/>
            <a:ext cx="3368056" cy="4490742"/>
          </a:xfrm>
        </p:spPr>
      </p:pic>
      <p:sp>
        <p:nvSpPr>
          <p:cNvPr id="4" name="Espace réservé du numéro de diapositive 3">
            <a:extLst>
              <a:ext uri="{FF2B5EF4-FFF2-40B4-BE49-F238E27FC236}">
                <a16:creationId xmlns:a16="http://schemas.microsoft.com/office/drawing/2014/main" id="{D783FE40-4087-4497-B240-D5BA6AFE93AD}"/>
              </a:ext>
            </a:extLst>
          </p:cNvPr>
          <p:cNvSpPr>
            <a:spLocks noGrp="1"/>
          </p:cNvSpPr>
          <p:nvPr>
            <p:ph type="sldNum" sz="quarter" idx="12"/>
          </p:nvPr>
        </p:nvSpPr>
        <p:spPr/>
        <p:txBody>
          <a:bodyPr/>
          <a:lstStyle/>
          <a:p>
            <a:fld id="{712A4494-0865-43C7-A849-93B9360C90A7}" type="slidenum">
              <a:rPr lang="fr-FR" smtClean="0"/>
              <a:t>16</a:t>
            </a:fld>
            <a:endParaRPr lang="fr-FR"/>
          </a:p>
        </p:txBody>
      </p:sp>
    </p:spTree>
    <p:extLst>
      <p:ext uri="{BB962C8B-B14F-4D97-AF65-F5344CB8AC3E}">
        <p14:creationId xmlns:p14="http://schemas.microsoft.com/office/powerpoint/2010/main" val="424480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0D822A-3558-4B5E-B9B7-869A81021E73}"/>
              </a:ext>
            </a:extLst>
          </p:cNvPr>
          <p:cNvSpPr>
            <a:spLocks noGrp="1"/>
          </p:cNvSpPr>
          <p:nvPr>
            <p:ph type="title"/>
          </p:nvPr>
        </p:nvSpPr>
        <p:spPr/>
        <p:txBody>
          <a:bodyPr>
            <a:normAutofit fontScale="90000"/>
          </a:bodyPr>
          <a:lstStyle/>
          <a:p>
            <a:r>
              <a:rPr lang="fr-FR" dirty="0"/>
              <a:t>Fantôme enragé de mes rêves</a:t>
            </a:r>
            <a:br>
              <a:rPr lang="fr-FR" dirty="0"/>
            </a:br>
            <a:r>
              <a:rPr lang="fr-FR" sz="2000" dirty="0"/>
              <a:t>Dessin crayon gris sur feuille cartonnée</a:t>
            </a:r>
            <a:br>
              <a:rPr lang="fr-FR" sz="2000" dirty="0"/>
            </a:br>
            <a:br>
              <a:rPr lang="fr-FR" sz="2000" dirty="0"/>
            </a:br>
            <a:r>
              <a:rPr lang="fr-FR" sz="1800" b="0" i="0" u="none" strike="noStrike" dirty="0">
                <a:solidFill>
                  <a:srgbClr val="000000"/>
                </a:solidFill>
                <a:effectLst/>
                <a:latin typeface="Calibri" panose="020F0502020204030204" pitchFamily="34" charset="0"/>
              </a:rPr>
              <a:t>Image rémanente du vestige d’un rêve oublié. Ce visage haineux d’où coule une larme de sang, une larme sombre de colère, ce regard empli de rage, les yeux perçants. Je n’ai aucune idée de ce qu’a pu arriver à ce pauvre personnage de mes rêves mais il revenait me hanter tant que je ne l’avais pas dessiné</a:t>
            </a:r>
            <a:endParaRPr lang="fr-FR" dirty="0"/>
          </a:p>
        </p:txBody>
      </p:sp>
      <p:pic>
        <p:nvPicPr>
          <p:cNvPr id="6" name="Espace réservé du contenu 5">
            <a:extLst>
              <a:ext uri="{FF2B5EF4-FFF2-40B4-BE49-F238E27FC236}">
                <a16:creationId xmlns:a16="http://schemas.microsoft.com/office/drawing/2014/main" id="{B8CD9A47-3D22-4483-B834-0FB2E3B4C5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4599" y="1846263"/>
            <a:ext cx="3378043" cy="4504058"/>
          </a:xfrm>
        </p:spPr>
      </p:pic>
      <p:sp>
        <p:nvSpPr>
          <p:cNvPr id="4" name="Espace réservé du numéro de diapositive 3">
            <a:extLst>
              <a:ext uri="{FF2B5EF4-FFF2-40B4-BE49-F238E27FC236}">
                <a16:creationId xmlns:a16="http://schemas.microsoft.com/office/drawing/2014/main" id="{EEAF3573-6D45-46A8-9592-9904AD20D4D9}"/>
              </a:ext>
            </a:extLst>
          </p:cNvPr>
          <p:cNvSpPr>
            <a:spLocks noGrp="1"/>
          </p:cNvSpPr>
          <p:nvPr>
            <p:ph type="sldNum" sz="quarter" idx="12"/>
          </p:nvPr>
        </p:nvSpPr>
        <p:spPr/>
        <p:txBody>
          <a:bodyPr/>
          <a:lstStyle/>
          <a:p>
            <a:fld id="{712A4494-0865-43C7-A849-93B9360C90A7}" type="slidenum">
              <a:rPr lang="fr-FR" smtClean="0"/>
              <a:t>17</a:t>
            </a:fld>
            <a:endParaRPr lang="fr-FR"/>
          </a:p>
        </p:txBody>
      </p:sp>
    </p:spTree>
    <p:extLst>
      <p:ext uri="{BB962C8B-B14F-4D97-AF65-F5344CB8AC3E}">
        <p14:creationId xmlns:p14="http://schemas.microsoft.com/office/powerpoint/2010/main" val="1508971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539E01-F7E8-44B9-94C0-CD2DE0690486}"/>
              </a:ext>
            </a:extLst>
          </p:cNvPr>
          <p:cNvSpPr>
            <a:spLocks noGrp="1"/>
          </p:cNvSpPr>
          <p:nvPr>
            <p:ph type="title"/>
          </p:nvPr>
        </p:nvSpPr>
        <p:spPr/>
        <p:txBody>
          <a:bodyPr>
            <a:normAutofit fontScale="90000"/>
          </a:bodyPr>
          <a:lstStyle/>
          <a:p>
            <a:r>
              <a:rPr lang="fr-FR" dirty="0"/>
              <a:t>La force de la nature</a:t>
            </a:r>
            <a:br>
              <a:rPr lang="fr-FR" dirty="0"/>
            </a:br>
            <a:r>
              <a:rPr lang="pt-BR" sz="1800" b="0" i="0" u="none" strike="noStrike" dirty="0">
                <a:solidFill>
                  <a:srgbClr val="000000"/>
                </a:solidFill>
                <a:effectLst/>
              </a:rPr>
              <a:t>7500 ; 300mm F7.1 1/1600s ISO400. Format :JPEG 5600*3728</a:t>
            </a:r>
            <a:br>
              <a:rPr lang="pt-BR" sz="1800" b="0" i="0" u="none" strike="noStrike" dirty="0">
                <a:solidFill>
                  <a:srgbClr val="000000"/>
                </a:solidFill>
                <a:effectLst/>
              </a:rPr>
            </a:br>
            <a:r>
              <a:rPr lang="fr-FR" sz="1800" b="0" i="0" u="none" strike="noStrike" dirty="0">
                <a:solidFill>
                  <a:srgbClr val="000000"/>
                </a:solidFill>
                <a:effectLst/>
                <a:latin typeface="Calibri" panose="020F0502020204030204" pitchFamily="34" charset="0"/>
              </a:rPr>
              <a:t>Après la tempête Alex qui s’est malheureusement abattue sur notre belle région, j’ai observé cet alambic sur la plage. Après quelque recherches il s’avère qu’il provenait de la Brasserie du Comté, qui avait été détruite 3 jours plus tôt à Saint-Martin-de-Vésubie. Elle a parcouru 70km au gré du fleuve, et porte le stigmate de la force de la nature</a:t>
            </a:r>
            <a:endParaRPr lang="fr-FR" dirty="0"/>
          </a:p>
        </p:txBody>
      </p:sp>
      <p:pic>
        <p:nvPicPr>
          <p:cNvPr id="6" name="Espace réservé du contenu 5">
            <a:extLst>
              <a:ext uri="{FF2B5EF4-FFF2-40B4-BE49-F238E27FC236}">
                <a16:creationId xmlns:a16="http://schemas.microsoft.com/office/drawing/2014/main" id="{07A3BCA2-DF2A-41C6-AEC2-D1A5C75DD3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4803" y="1737361"/>
            <a:ext cx="6206307" cy="4131628"/>
          </a:xfrm>
        </p:spPr>
      </p:pic>
      <p:sp>
        <p:nvSpPr>
          <p:cNvPr id="4" name="Espace réservé du numéro de diapositive 3">
            <a:extLst>
              <a:ext uri="{FF2B5EF4-FFF2-40B4-BE49-F238E27FC236}">
                <a16:creationId xmlns:a16="http://schemas.microsoft.com/office/drawing/2014/main" id="{A820AE94-E470-4BEE-B680-9B8941D34885}"/>
              </a:ext>
            </a:extLst>
          </p:cNvPr>
          <p:cNvSpPr>
            <a:spLocks noGrp="1"/>
          </p:cNvSpPr>
          <p:nvPr>
            <p:ph type="sldNum" sz="quarter" idx="12"/>
          </p:nvPr>
        </p:nvSpPr>
        <p:spPr/>
        <p:txBody>
          <a:bodyPr/>
          <a:lstStyle/>
          <a:p>
            <a:fld id="{712A4494-0865-43C7-A849-93B9360C90A7}" type="slidenum">
              <a:rPr lang="fr-FR" smtClean="0"/>
              <a:t>18</a:t>
            </a:fld>
            <a:endParaRPr lang="fr-FR"/>
          </a:p>
        </p:txBody>
      </p:sp>
    </p:spTree>
    <p:extLst>
      <p:ext uri="{BB962C8B-B14F-4D97-AF65-F5344CB8AC3E}">
        <p14:creationId xmlns:p14="http://schemas.microsoft.com/office/powerpoint/2010/main" val="2383803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9E1DCE-BAC7-4DB2-9A16-576A1236A9C4}"/>
              </a:ext>
            </a:extLst>
          </p:cNvPr>
          <p:cNvSpPr>
            <a:spLocks noGrp="1"/>
          </p:cNvSpPr>
          <p:nvPr>
            <p:ph type="title"/>
          </p:nvPr>
        </p:nvSpPr>
        <p:spPr/>
        <p:txBody>
          <a:bodyPr>
            <a:normAutofit fontScale="90000"/>
          </a:bodyPr>
          <a:lstStyle/>
          <a:p>
            <a:r>
              <a:rPr lang="fr-FR" dirty="0"/>
              <a:t>Force et détermination</a:t>
            </a:r>
            <a:br>
              <a:rPr lang="fr-FR" dirty="0"/>
            </a:br>
            <a:r>
              <a:rPr lang="fr-FR" sz="2000" dirty="0"/>
              <a:t>Canson blanc A4 – Aquarelle et crayon gris</a:t>
            </a:r>
            <a:br>
              <a:rPr lang="fr-FR" sz="2000" dirty="0"/>
            </a:br>
            <a:br>
              <a:rPr lang="fr-FR" sz="2000" dirty="0"/>
            </a:br>
            <a:r>
              <a:rPr lang="fr-FR" sz="1800" b="0" i="0" u="none" strike="noStrike" dirty="0">
                <a:solidFill>
                  <a:srgbClr val="000000"/>
                </a:solidFill>
                <a:effectLst/>
                <a:latin typeface="Calibri" panose="020F0502020204030204" pitchFamily="34" charset="0"/>
              </a:rPr>
              <a:t>Le poing fermé brandi vers le haut signifie la détermination, la volonté de faire mieux, d’aller plus loin et l’explosion de couleur partant de ce poing montre la force de cette détermination dont émane une puissante aura de couleurs chaudes.</a:t>
            </a:r>
            <a:endParaRPr lang="fr-FR" dirty="0"/>
          </a:p>
        </p:txBody>
      </p:sp>
      <p:pic>
        <p:nvPicPr>
          <p:cNvPr id="6" name="Espace réservé du contenu 5">
            <a:extLst>
              <a:ext uri="{FF2B5EF4-FFF2-40B4-BE49-F238E27FC236}">
                <a16:creationId xmlns:a16="http://schemas.microsoft.com/office/drawing/2014/main" id="{92A5CD02-D886-48FF-90C2-5CB93CC643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4346" y="1846263"/>
            <a:ext cx="5987656" cy="4490742"/>
          </a:xfrm>
        </p:spPr>
      </p:pic>
      <p:sp>
        <p:nvSpPr>
          <p:cNvPr id="4" name="Espace réservé du numéro de diapositive 3">
            <a:extLst>
              <a:ext uri="{FF2B5EF4-FFF2-40B4-BE49-F238E27FC236}">
                <a16:creationId xmlns:a16="http://schemas.microsoft.com/office/drawing/2014/main" id="{9088E531-D0C1-48EA-91AF-A81DC7611B6B}"/>
              </a:ext>
            </a:extLst>
          </p:cNvPr>
          <p:cNvSpPr>
            <a:spLocks noGrp="1"/>
          </p:cNvSpPr>
          <p:nvPr>
            <p:ph type="sldNum" sz="quarter" idx="12"/>
          </p:nvPr>
        </p:nvSpPr>
        <p:spPr/>
        <p:txBody>
          <a:bodyPr/>
          <a:lstStyle/>
          <a:p>
            <a:fld id="{712A4494-0865-43C7-A849-93B9360C90A7}" type="slidenum">
              <a:rPr lang="fr-FR" smtClean="0"/>
              <a:t>19</a:t>
            </a:fld>
            <a:endParaRPr lang="fr-FR"/>
          </a:p>
        </p:txBody>
      </p:sp>
    </p:spTree>
    <p:extLst>
      <p:ext uri="{BB962C8B-B14F-4D97-AF65-F5344CB8AC3E}">
        <p14:creationId xmlns:p14="http://schemas.microsoft.com/office/powerpoint/2010/main" val="152073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B7DBC9-54EC-4369-A2BC-96C3198001A8}"/>
              </a:ext>
            </a:extLst>
          </p:cNvPr>
          <p:cNvSpPr>
            <a:spLocks noGrp="1"/>
          </p:cNvSpPr>
          <p:nvPr>
            <p:ph type="title"/>
          </p:nvPr>
        </p:nvSpPr>
        <p:spPr/>
        <p:txBody>
          <a:bodyPr>
            <a:normAutofit/>
          </a:bodyPr>
          <a:lstStyle/>
          <a:p>
            <a:r>
              <a:rPr lang="fr-FR" dirty="0"/>
              <a:t>A tire d’aile</a:t>
            </a:r>
            <a:br>
              <a:rPr lang="fr-FR" dirty="0"/>
            </a:br>
            <a:r>
              <a:rPr lang="fr-FR" sz="2000" dirty="0"/>
              <a:t>Photographie</a:t>
            </a:r>
            <a:br>
              <a:rPr lang="fr-FR" dirty="0"/>
            </a:br>
            <a:r>
              <a:rPr lang="fr-FR" sz="1300" b="0" i="0" u="none" strike="noStrike" dirty="0">
                <a:solidFill>
                  <a:srgbClr val="000000"/>
                </a:solidFill>
                <a:effectLst/>
              </a:rPr>
              <a:t>Très grégaires, les Sternes nichent en colonies et un dérangement peut faire envoler bruyamment toute la colonie d'un coup. L'effet filé (prise de photo à vitesse lente) donne une dynamique à l'image et une certaine esthétique qu'une photo simple des oiseaux &lt; figés &gt; ne traduirait pas</a:t>
            </a:r>
            <a:r>
              <a:rPr lang="fr-FR" sz="1300" dirty="0"/>
              <a:t> </a:t>
            </a:r>
          </a:p>
        </p:txBody>
      </p:sp>
      <p:pic>
        <p:nvPicPr>
          <p:cNvPr id="6" name="Espace réservé du contenu 5">
            <a:extLst>
              <a:ext uri="{FF2B5EF4-FFF2-40B4-BE49-F238E27FC236}">
                <a16:creationId xmlns:a16="http://schemas.microsoft.com/office/drawing/2014/main" id="{AAB3868A-F290-4FEF-AA45-7F48C08A0D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8641" y="1840230"/>
            <a:ext cx="6534797" cy="4354830"/>
          </a:xfrm>
        </p:spPr>
      </p:pic>
      <p:sp>
        <p:nvSpPr>
          <p:cNvPr id="4" name="Espace réservé du numéro de diapositive 3">
            <a:extLst>
              <a:ext uri="{FF2B5EF4-FFF2-40B4-BE49-F238E27FC236}">
                <a16:creationId xmlns:a16="http://schemas.microsoft.com/office/drawing/2014/main" id="{8F198D69-21C7-47DA-B891-A137E00EB28F}"/>
              </a:ext>
            </a:extLst>
          </p:cNvPr>
          <p:cNvSpPr>
            <a:spLocks noGrp="1"/>
          </p:cNvSpPr>
          <p:nvPr>
            <p:ph type="sldNum" sz="quarter" idx="12"/>
          </p:nvPr>
        </p:nvSpPr>
        <p:spPr/>
        <p:txBody>
          <a:bodyPr/>
          <a:lstStyle/>
          <a:p>
            <a:fld id="{712A4494-0865-43C7-A849-93B9360C90A7}" type="slidenum">
              <a:rPr lang="fr-FR" smtClean="0"/>
              <a:t>2</a:t>
            </a:fld>
            <a:endParaRPr lang="fr-FR"/>
          </a:p>
        </p:txBody>
      </p:sp>
    </p:spTree>
    <p:extLst>
      <p:ext uri="{BB962C8B-B14F-4D97-AF65-F5344CB8AC3E}">
        <p14:creationId xmlns:p14="http://schemas.microsoft.com/office/powerpoint/2010/main" val="2523391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82D411-6F7E-410A-8915-AE1CEF4F3727}"/>
              </a:ext>
            </a:extLst>
          </p:cNvPr>
          <p:cNvSpPr>
            <a:spLocks noGrp="1"/>
          </p:cNvSpPr>
          <p:nvPr>
            <p:ph type="title"/>
          </p:nvPr>
        </p:nvSpPr>
        <p:spPr/>
        <p:txBody>
          <a:bodyPr>
            <a:normAutofit/>
          </a:bodyPr>
          <a:lstStyle/>
          <a:p>
            <a:r>
              <a:rPr lang="fr-FR" dirty="0"/>
              <a:t>Lettre arabe Ta </a:t>
            </a:r>
            <a:r>
              <a:rPr lang="fr-FR" dirty="0" err="1"/>
              <a:t>Marbouta</a:t>
            </a:r>
            <a:br>
              <a:rPr lang="fr-FR" dirty="0"/>
            </a:br>
            <a:r>
              <a:rPr lang="fr-FR" sz="1800" b="0" i="0" u="none" strike="noStrike" dirty="0">
                <a:solidFill>
                  <a:srgbClr val="000000"/>
                </a:solidFill>
                <a:effectLst/>
                <a:latin typeface="Calibri" panose="020F0502020204030204" pitchFamily="34" charset="0"/>
              </a:rPr>
              <a:t>Format 42X39,5cm. La technique utilisée est le </a:t>
            </a:r>
            <a:r>
              <a:rPr lang="fr-FR" sz="1800" b="0" i="0" u="none" strike="noStrike" dirty="0" err="1">
                <a:solidFill>
                  <a:srgbClr val="000000"/>
                </a:solidFill>
                <a:effectLst/>
                <a:latin typeface="Calibri" panose="020F0502020204030204" pitchFamily="34" charset="0"/>
              </a:rPr>
              <a:t>qalam</a:t>
            </a:r>
            <a:r>
              <a:rPr lang="fr-FR" sz="1800" b="0" i="0" u="none" strike="noStrike" dirty="0">
                <a:solidFill>
                  <a:srgbClr val="000000"/>
                </a:solidFill>
                <a:effectLst/>
                <a:latin typeface="Calibri" panose="020F0502020204030204" pitchFamily="34" charset="0"/>
              </a:rPr>
              <a:t> roseau avec de l’encre de chine sur papier blanc</a:t>
            </a:r>
            <a:r>
              <a:rPr lang="fr-FR" sz="900" dirty="0"/>
              <a:t> </a:t>
            </a:r>
            <a:br>
              <a:rPr lang="fr-FR" sz="2000" dirty="0"/>
            </a:br>
            <a:r>
              <a:rPr lang="fr-FR" sz="1400" dirty="0" err="1"/>
              <a:t>Caligraphie</a:t>
            </a:r>
            <a:r>
              <a:rPr lang="fr-FR" sz="1400" dirty="0"/>
              <a:t> arable fleurie. Cette lettre représente la marque du  féminin dans la langue arabe</a:t>
            </a:r>
            <a:endParaRPr lang="fr-FR" dirty="0"/>
          </a:p>
        </p:txBody>
      </p:sp>
      <p:pic>
        <p:nvPicPr>
          <p:cNvPr id="6" name="Espace réservé du contenu 5">
            <a:extLst>
              <a:ext uri="{FF2B5EF4-FFF2-40B4-BE49-F238E27FC236}">
                <a16:creationId xmlns:a16="http://schemas.microsoft.com/office/drawing/2014/main" id="{D0E495F1-F11C-45F1-B6B8-C86F3E9D59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17641" y="1846263"/>
            <a:ext cx="3367410" cy="4489881"/>
          </a:xfrm>
        </p:spPr>
      </p:pic>
      <p:sp>
        <p:nvSpPr>
          <p:cNvPr id="4" name="Espace réservé du numéro de diapositive 3">
            <a:extLst>
              <a:ext uri="{FF2B5EF4-FFF2-40B4-BE49-F238E27FC236}">
                <a16:creationId xmlns:a16="http://schemas.microsoft.com/office/drawing/2014/main" id="{6F5D8FAF-CC66-4E4F-BBE4-16742897BF28}"/>
              </a:ext>
            </a:extLst>
          </p:cNvPr>
          <p:cNvSpPr>
            <a:spLocks noGrp="1"/>
          </p:cNvSpPr>
          <p:nvPr>
            <p:ph type="sldNum" sz="quarter" idx="12"/>
          </p:nvPr>
        </p:nvSpPr>
        <p:spPr/>
        <p:txBody>
          <a:bodyPr/>
          <a:lstStyle/>
          <a:p>
            <a:fld id="{712A4494-0865-43C7-A849-93B9360C90A7}" type="slidenum">
              <a:rPr lang="fr-FR" smtClean="0"/>
              <a:t>20</a:t>
            </a:fld>
            <a:endParaRPr lang="fr-FR"/>
          </a:p>
        </p:txBody>
      </p:sp>
    </p:spTree>
    <p:extLst>
      <p:ext uri="{BB962C8B-B14F-4D97-AF65-F5344CB8AC3E}">
        <p14:creationId xmlns:p14="http://schemas.microsoft.com/office/powerpoint/2010/main" val="2536190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280442-1CA4-4000-AF96-9A8F6BA12886}"/>
              </a:ext>
            </a:extLst>
          </p:cNvPr>
          <p:cNvSpPr>
            <a:spLocks noGrp="1"/>
          </p:cNvSpPr>
          <p:nvPr>
            <p:ph type="title"/>
          </p:nvPr>
        </p:nvSpPr>
        <p:spPr/>
        <p:txBody>
          <a:bodyPr>
            <a:normAutofit fontScale="90000"/>
          </a:bodyPr>
          <a:lstStyle/>
          <a:p>
            <a:r>
              <a:rPr lang="fr-FR" dirty="0"/>
              <a:t>Green pandémie</a:t>
            </a:r>
            <a:br>
              <a:rPr lang="fr-FR" dirty="0"/>
            </a:br>
            <a:r>
              <a:rPr lang="fr-FR" sz="1800" b="0" i="0" u="none" strike="noStrike" dirty="0">
                <a:solidFill>
                  <a:srgbClr val="000000"/>
                </a:solidFill>
                <a:effectLst/>
                <a:latin typeface="Calibri" panose="020F0502020204030204" pitchFamily="34" charset="0"/>
              </a:rPr>
              <a:t>Peinture fluide Avec mélange de plusieurs produits 50/70</a:t>
            </a:r>
            <a:r>
              <a:rPr lang="fr-FR" dirty="0"/>
              <a:t> </a:t>
            </a:r>
            <a:br>
              <a:rPr lang="fr-FR" dirty="0"/>
            </a:br>
            <a:r>
              <a:rPr lang="fr-FR" sz="1600" dirty="0"/>
              <a:t>Création intuitive sur le virus 2020</a:t>
            </a:r>
          </a:p>
        </p:txBody>
      </p:sp>
      <p:pic>
        <p:nvPicPr>
          <p:cNvPr id="6" name="Espace réservé du contenu 5">
            <a:extLst>
              <a:ext uri="{FF2B5EF4-FFF2-40B4-BE49-F238E27FC236}">
                <a16:creationId xmlns:a16="http://schemas.microsoft.com/office/drawing/2014/main" id="{DEACED75-15DB-4EE9-9606-CAD8A61539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4800" y="1846263"/>
            <a:ext cx="4469477" cy="4469477"/>
          </a:xfrm>
        </p:spPr>
      </p:pic>
      <p:sp>
        <p:nvSpPr>
          <p:cNvPr id="4" name="Espace réservé du numéro de diapositive 3">
            <a:extLst>
              <a:ext uri="{FF2B5EF4-FFF2-40B4-BE49-F238E27FC236}">
                <a16:creationId xmlns:a16="http://schemas.microsoft.com/office/drawing/2014/main" id="{1A50500A-298B-47CD-AFF3-248CBAAA3DF3}"/>
              </a:ext>
            </a:extLst>
          </p:cNvPr>
          <p:cNvSpPr>
            <a:spLocks noGrp="1"/>
          </p:cNvSpPr>
          <p:nvPr>
            <p:ph type="sldNum" sz="quarter" idx="12"/>
          </p:nvPr>
        </p:nvSpPr>
        <p:spPr/>
        <p:txBody>
          <a:bodyPr/>
          <a:lstStyle/>
          <a:p>
            <a:fld id="{712A4494-0865-43C7-A849-93B9360C90A7}" type="slidenum">
              <a:rPr lang="fr-FR" smtClean="0"/>
              <a:t>21</a:t>
            </a:fld>
            <a:endParaRPr lang="fr-FR"/>
          </a:p>
        </p:txBody>
      </p:sp>
    </p:spTree>
    <p:extLst>
      <p:ext uri="{BB962C8B-B14F-4D97-AF65-F5344CB8AC3E}">
        <p14:creationId xmlns:p14="http://schemas.microsoft.com/office/powerpoint/2010/main" val="3865417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D93DF8-4DC0-40B2-8C81-F27693AF6923}"/>
              </a:ext>
            </a:extLst>
          </p:cNvPr>
          <p:cNvSpPr>
            <a:spLocks noGrp="1"/>
          </p:cNvSpPr>
          <p:nvPr>
            <p:ph type="title"/>
          </p:nvPr>
        </p:nvSpPr>
        <p:spPr/>
        <p:txBody>
          <a:bodyPr/>
          <a:lstStyle/>
          <a:p>
            <a:r>
              <a:rPr lang="fr-FR" dirty="0"/>
              <a:t>Dessin d’une guitare</a:t>
            </a:r>
            <a:br>
              <a:rPr lang="fr-FR" dirty="0"/>
            </a:br>
            <a:r>
              <a:rPr lang="fr-FR" sz="1800" dirty="0">
                <a:solidFill>
                  <a:srgbClr val="000000"/>
                </a:solidFill>
                <a:latin typeface="Calibri" panose="020F0502020204030204" pitchFamily="34" charset="0"/>
              </a:rPr>
              <a:t>Fe</a:t>
            </a:r>
            <a:r>
              <a:rPr lang="fr-FR" sz="1800" b="0" i="0" u="none" strike="noStrike" dirty="0">
                <a:solidFill>
                  <a:srgbClr val="000000"/>
                </a:solidFill>
                <a:effectLst/>
                <a:latin typeface="Calibri" panose="020F0502020204030204" pitchFamily="34" charset="0"/>
              </a:rPr>
              <a:t>utres à alcool et crayons pastels sec canson 24X33</a:t>
            </a:r>
            <a:r>
              <a:rPr lang="fr-FR" dirty="0"/>
              <a:t> </a:t>
            </a:r>
          </a:p>
        </p:txBody>
      </p:sp>
      <p:pic>
        <p:nvPicPr>
          <p:cNvPr id="6" name="Espace réservé du contenu 5">
            <a:extLst>
              <a:ext uri="{FF2B5EF4-FFF2-40B4-BE49-F238E27FC236}">
                <a16:creationId xmlns:a16="http://schemas.microsoft.com/office/drawing/2014/main" id="{6F932080-57F0-4B3F-A6CD-60C045BCC1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9341" y="1878161"/>
            <a:ext cx="5632694" cy="4426946"/>
          </a:xfrm>
        </p:spPr>
      </p:pic>
      <p:sp>
        <p:nvSpPr>
          <p:cNvPr id="4" name="Espace réservé du numéro de diapositive 3">
            <a:extLst>
              <a:ext uri="{FF2B5EF4-FFF2-40B4-BE49-F238E27FC236}">
                <a16:creationId xmlns:a16="http://schemas.microsoft.com/office/drawing/2014/main" id="{FE938AA8-360A-46B7-B473-26554D91E6D1}"/>
              </a:ext>
            </a:extLst>
          </p:cNvPr>
          <p:cNvSpPr>
            <a:spLocks noGrp="1"/>
          </p:cNvSpPr>
          <p:nvPr>
            <p:ph type="sldNum" sz="quarter" idx="12"/>
          </p:nvPr>
        </p:nvSpPr>
        <p:spPr/>
        <p:txBody>
          <a:bodyPr/>
          <a:lstStyle/>
          <a:p>
            <a:fld id="{712A4494-0865-43C7-A849-93B9360C90A7}" type="slidenum">
              <a:rPr lang="fr-FR" smtClean="0"/>
              <a:t>22</a:t>
            </a:fld>
            <a:endParaRPr lang="fr-FR"/>
          </a:p>
        </p:txBody>
      </p:sp>
    </p:spTree>
    <p:extLst>
      <p:ext uri="{BB962C8B-B14F-4D97-AF65-F5344CB8AC3E}">
        <p14:creationId xmlns:p14="http://schemas.microsoft.com/office/powerpoint/2010/main" val="510039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236674-80F1-412C-81A6-01894F98A256}"/>
              </a:ext>
            </a:extLst>
          </p:cNvPr>
          <p:cNvSpPr>
            <a:spLocks noGrp="1"/>
          </p:cNvSpPr>
          <p:nvPr>
            <p:ph type="title"/>
          </p:nvPr>
        </p:nvSpPr>
        <p:spPr/>
        <p:txBody>
          <a:bodyPr>
            <a:normAutofit fontScale="90000"/>
          </a:bodyPr>
          <a:lstStyle/>
          <a:p>
            <a:r>
              <a:rPr lang="fr-FR" dirty="0"/>
              <a:t>Illusions</a:t>
            </a:r>
            <a:br>
              <a:rPr lang="fr-FR" dirty="0"/>
            </a:br>
            <a:r>
              <a:rPr lang="fr-FR" sz="1800" b="0" i="0" u="none" strike="noStrike" dirty="0">
                <a:solidFill>
                  <a:srgbClr val="000000"/>
                </a:solidFill>
                <a:effectLst/>
                <a:latin typeface="Calibri" panose="020F0502020204030204" pitchFamily="34" charset="0"/>
              </a:rPr>
              <a:t>Aquarelle sur feuille carrée 148,5</a:t>
            </a:r>
            <a:r>
              <a:rPr lang="fr-FR" sz="900" dirty="0"/>
              <a:t> </a:t>
            </a:r>
            <a:br>
              <a:rPr lang="fr-FR" sz="2000" dirty="0"/>
            </a:br>
            <a:endParaRPr lang="fr-FR" dirty="0"/>
          </a:p>
        </p:txBody>
      </p:sp>
      <p:pic>
        <p:nvPicPr>
          <p:cNvPr id="6" name="Espace réservé du contenu 5">
            <a:extLst>
              <a:ext uri="{FF2B5EF4-FFF2-40B4-BE49-F238E27FC236}">
                <a16:creationId xmlns:a16="http://schemas.microsoft.com/office/drawing/2014/main" id="{6B0E81D1-1225-48A6-B17B-E5695E95C2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041126" y="2590392"/>
            <a:ext cx="4464769" cy="2976512"/>
          </a:xfrm>
        </p:spPr>
      </p:pic>
      <p:sp>
        <p:nvSpPr>
          <p:cNvPr id="4" name="Espace réservé du numéro de diapositive 3">
            <a:extLst>
              <a:ext uri="{FF2B5EF4-FFF2-40B4-BE49-F238E27FC236}">
                <a16:creationId xmlns:a16="http://schemas.microsoft.com/office/drawing/2014/main" id="{3C391950-8FCB-4B35-9237-2D0417BC811A}"/>
              </a:ext>
            </a:extLst>
          </p:cNvPr>
          <p:cNvSpPr>
            <a:spLocks noGrp="1"/>
          </p:cNvSpPr>
          <p:nvPr>
            <p:ph type="sldNum" sz="quarter" idx="12"/>
          </p:nvPr>
        </p:nvSpPr>
        <p:spPr/>
        <p:txBody>
          <a:bodyPr/>
          <a:lstStyle/>
          <a:p>
            <a:fld id="{712A4494-0865-43C7-A849-93B9360C90A7}" type="slidenum">
              <a:rPr lang="fr-FR" smtClean="0"/>
              <a:t>23</a:t>
            </a:fld>
            <a:endParaRPr lang="fr-FR"/>
          </a:p>
        </p:txBody>
      </p:sp>
    </p:spTree>
    <p:extLst>
      <p:ext uri="{BB962C8B-B14F-4D97-AF65-F5344CB8AC3E}">
        <p14:creationId xmlns:p14="http://schemas.microsoft.com/office/powerpoint/2010/main" val="1716933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2760AE-F6D6-4732-B839-E8355EA3DA48}"/>
              </a:ext>
            </a:extLst>
          </p:cNvPr>
          <p:cNvSpPr>
            <a:spLocks noGrp="1"/>
          </p:cNvSpPr>
          <p:nvPr>
            <p:ph type="title"/>
          </p:nvPr>
        </p:nvSpPr>
        <p:spPr/>
        <p:txBody>
          <a:bodyPr>
            <a:normAutofit fontScale="90000"/>
          </a:bodyPr>
          <a:lstStyle/>
          <a:p>
            <a:r>
              <a:rPr lang="fr-FR" dirty="0" err="1"/>
              <a:t>Captain</a:t>
            </a:r>
            <a:r>
              <a:rPr lang="fr-FR" dirty="0"/>
              <a:t> Jack </a:t>
            </a:r>
            <a:r>
              <a:rPr lang="fr-FR" dirty="0" err="1"/>
              <a:t>Sparrow</a:t>
            </a:r>
            <a:br>
              <a:rPr lang="fr-FR" dirty="0"/>
            </a:br>
            <a:r>
              <a:rPr lang="fr-FR" sz="2000" dirty="0"/>
              <a:t>Crayon couleur et feutres alcool</a:t>
            </a:r>
            <a:br>
              <a:rPr lang="fr-FR" sz="2000" dirty="0"/>
            </a:br>
            <a:r>
              <a:rPr lang="fr-FR" sz="1800" b="0" u="none" strike="noStrike" dirty="0">
                <a:solidFill>
                  <a:srgbClr val="000000"/>
                </a:solidFill>
                <a:effectLst/>
                <a:latin typeface="Calibri" panose="020F0502020204030204" pitchFamily="34" charset="0"/>
              </a:rPr>
              <a:t>Portrait de Johnny </a:t>
            </a:r>
            <a:r>
              <a:rPr lang="fr-FR" sz="1800" b="0" u="none" strike="noStrike" dirty="0" err="1">
                <a:solidFill>
                  <a:srgbClr val="000000"/>
                </a:solidFill>
                <a:effectLst/>
                <a:latin typeface="Calibri" panose="020F0502020204030204" pitchFamily="34" charset="0"/>
              </a:rPr>
              <a:t>Deep</a:t>
            </a:r>
            <a:r>
              <a:rPr lang="fr-FR" sz="1800" b="0" u="none" strike="noStrike" dirty="0">
                <a:solidFill>
                  <a:srgbClr val="000000"/>
                </a:solidFill>
                <a:effectLst/>
                <a:latin typeface="Calibri" panose="020F0502020204030204" pitchFamily="34" charset="0"/>
              </a:rPr>
              <a:t>. Comment résister au plus iconique pirate des Caraïbes</a:t>
            </a:r>
            <a:r>
              <a:rPr lang="fr-FR" dirty="0"/>
              <a:t> </a:t>
            </a:r>
          </a:p>
        </p:txBody>
      </p:sp>
      <p:pic>
        <p:nvPicPr>
          <p:cNvPr id="6" name="Espace réservé du contenu 5">
            <a:extLst>
              <a:ext uri="{FF2B5EF4-FFF2-40B4-BE49-F238E27FC236}">
                <a16:creationId xmlns:a16="http://schemas.microsoft.com/office/drawing/2014/main" id="{78B243F6-7204-4690-9F56-AAD33E9531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87478" y="1899426"/>
            <a:ext cx="3301880" cy="4402508"/>
          </a:xfrm>
        </p:spPr>
      </p:pic>
      <p:sp>
        <p:nvSpPr>
          <p:cNvPr id="4" name="Espace réservé du numéro de diapositive 3">
            <a:extLst>
              <a:ext uri="{FF2B5EF4-FFF2-40B4-BE49-F238E27FC236}">
                <a16:creationId xmlns:a16="http://schemas.microsoft.com/office/drawing/2014/main" id="{339E9C64-7E41-4DBC-AA65-300F8AFB65F6}"/>
              </a:ext>
            </a:extLst>
          </p:cNvPr>
          <p:cNvSpPr>
            <a:spLocks noGrp="1"/>
          </p:cNvSpPr>
          <p:nvPr>
            <p:ph type="sldNum" sz="quarter" idx="12"/>
          </p:nvPr>
        </p:nvSpPr>
        <p:spPr/>
        <p:txBody>
          <a:bodyPr/>
          <a:lstStyle/>
          <a:p>
            <a:fld id="{712A4494-0865-43C7-A849-93B9360C90A7}" type="slidenum">
              <a:rPr lang="fr-FR" smtClean="0"/>
              <a:t>24</a:t>
            </a:fld>
            <a:endParaRPr lang="fr-FR"/>
          </a:p>
        </p:txBody>
      </p:sp>
    </p:spTree>
    <p:extLst>
      <p:ext uri="{BB962C8B-B14F-4D97-AF65-F5344CB8AC3E}">
        <p14:creationId xmlns:p14="http://schemas.microsoft.com/office/powerpoint/2010/main" val="2192458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3AEE03-81B2-4D16-B779-B6AEEE477FF3}"/>
              </a:ext>
            </a:extLst>
          </p:cNvPr>
          <p:cNvSpPr>
            <a:spLocks noGrp="1"/>
          </p:cNvSpPr>
          <p:nvPr>
            <p:ph type="title"/>
          </p:nvPr>
        </p:nvSpPr>
        <p:spPr/>
        <p:txBody>
          <a:bodyPr>
            <a:normAutofit fontScale="90000"/>
          </a:bodyPr>
          <a:lstStyle/>
          <a:p>
            <a:r>
              <a:rPr lang="fr-FR" dirty="0"/>
              <a:t>Growing music – musique croissante</a:t>
            </a:r>
            <a:br>
              <a:rPr lang="fr-FR" dirty="0"/>
            </a:br>
            <a:r>
              <a:rPr lang="fr-FR" sz="1800" b="0" i="0" u="none" strike="noStrike" dirty="0">
                <a:solidFill>
                  <a:srgbClr val="000000"/>
                </a:solidFill>
                <a:effectLst/>
                <a:latin typeface="Calibri" panose="020F0502020204030204" pitchFamily="34" charset="0"/>
              </a:rPr>
              <a:t>Combinaison d’éléments séparés et de plusieurs natures 50/73</a:t>
            </a:r>
            <a:r>
              <a:rPr lang="fr-FR" sz="900" dirty="0"/>
              <a:t> </a:t>
            </a:r>
            <a:br>
              <a:rPr lang="fr-FR" sz="2000" dirty="0"/>
            </a:br>
            <a:r>
              <a:rPr lang="fr-FR" sz="1800" b="0" i="0" u="none" strike="noStrike" dirty="0">
                <a:solidFill>
                  <a:srgbClr val="000000"/>
                </a:solidFill>
                <a:effectLst/>
                <a:latin typeface="Calibri" panose="020F0502020204030204" pitchFamily="34" charset="0"/>
              </a:rPr>
              <a:t>L’éclectisme est un art de vivre une façon de penser. Cette œuvre en est la preuve. Mixage créatif d’époque musicale</a:t>
            </a:r>
            <a:r>
              <a:rPr lang="fr-FR" dirty="0"/>
              <a:t> </a:t>
            </a:r>
          </a:p>
        </p:txBody>
      </p:sp>
      <p:pic>
        <p:nvPicPr>
          <p:cNvPr id="6" name="Espace réservé du contenu 5">
            <a:extLst>
              <a:ext uri="{FF2B5EF4-FFF2-40B4-BE49-F238E27FC236}">
                <a16:creationId xmlns:a16="http://schemas.microsoft.com/office/drawing/2014/main" id="{299C2300-9D28-4378-A182-5E7B2157A6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4800" y="1846263"/>
            <a:ext cx="4022725" cy="4022725"/>
          </a:xfrm>
        </p:spPr>
      </p:pic>
      <p:sp>
        <p:nvSpPr>
          <p:cNvPr id="4" name="Espace réservé du numéro de diapositive 3">
            <a:extLst>
              <a:ext uri="{FF2B5EF4-FFF2-40B4-BE49-F238E27FC236}">
                <a16:creationId xmlns:a16="http://schemas.microsoft.com/office/drawing/2014/main" id="{FF2F5FF9-C28D-4844-B056-84BD1A51F2A3}"/>
              </a:ext>
            </a:extLst>
          </p:cNvPr>
          <p:cNvSpPr>
            <a:spLocks noGrp="1"/>
          </p:cNvSpPr>
          <p:nvPr>
            <p:ph type="sldNum" sz="quarter" idx="12"/>
          </p:nvPr>
        </p:nvSpPr>
        <p:spPr/>
        <p:txBody>
          <a:bodyPr/>
          <a:lstStyle/>
          <a:p>
            <a:fld id="{712A4494-0865-43C7-A849-93B9360C90A7}" type="slidenum">
              <a:rPr lang="fr-FR" smtClean="0"/>
              <a:t>25</a:t>
            </a:fld>
            <a:endParaRPr lang="fr-FR"/>
          </a:p>
        </p:txBody>
      </p:sp>
    </p:spTree>
    <p:extLst>
      <p:ext uri="{BB962C8B-B14F-4D97-AF65-F5344CB8AC3E}">
        <p14:creationId xmlns:p14="http://schemas.microsoft.com/office/powerpoint/2010/main" val="1611556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48C420-D509-4C06-8DD0-CE5A75E8B7FC}"/>
              </a:ext>
            </a:extLst>
          </p:cNvPr>
          <p:cNvSpPr>
            <a:spLocks noGrp="1"/>
          </p:cNvSpPr>
          <p:nvPr>
            <p:ph type="title"/>
          </p:nvPr>
        </p:nvSpPr>
        <p:spPr/>
        <p:txBody>
          <a:bodyPr/>
          <a:lstStyle/>
          <a:p>
            <a:r>
              <a:rPr lang="fr-FR" dirty="0"/>
              <a:t>Vouloir voir au-delà des murs</a:t>
            </a:r>
            <a:br>
              <a:rPr lang="fr-FR" dirty="0"/>
            </a:br>
            <a:r>
              <a:rPr lang="fr-FR" sz="2000" dirty="0"/>
              <a:t>Premier confinement</a:t>
            </a:r>
            <a:endParaRPr lang="fr-FR" dirty="0"/>
          </a:p>
        </p:txBody>
      </p:sp>
      <p:pic>
        <p:nvPicPr>
          <p:cNvPr id="6" name="Espace réservé du contenu 5">
            <a:extLst>
              <a:ext uri="{FF2B5EF4-FFF2-40B4-BE49-F238E27FC236}">
                <a16:creationId xmlns:a16="http://schemas.microsoft.com/office/drawing/2014/main" id="{5F664843-595C-491F-AAA1-F9B80ACF49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633" y="1871555"/>
            <a:ext cx="3658165" cy="4022725"/>
          </a:xfrm>
        </p:spPr>
      </p:pic>
      <p:sp>
        <p:nvSpPr>
          <p:cNvPr id="4" name="Espace réservé du numéro de diapositive 3">
            <a:extLst>
              <a:ext uri="{FF2B5EF4-FFF2-40B4-BE49-F238E27FC236}">
                <a16:creationId xmlns:a16="http://schemas.microsoft.com/office/drawing/2014/main" id="{1F6E13B7-92D6-47DB-9B10-E750799B5069}"/>
              </a:ext>
            </a:extLst>
          </p:cNvPr>
          <p:cNvSpPr>
            <a:spLocks noGrp="1"/>
          </p:cNvSpPr>
          <p:nvPr>
            <p:ph type="sldNum" sz="quarter" idx="12"/>
          </p:nvPr>
        </p:nvSpPr>
        <p:spPr/>
        <p:txBody>
          <a:bodyPr/>
          <a:lstStyle/>
          <a:p>
            <a:fld id="{712A4494-0865-43C7-A849-93B9360C90A7}" type="slidenum">
              <a:rPr lang="fr-FR" smtClean="0"/>
              <a:t>26</a:t>
            </a:fld>
            <a:endParaRPr lang="fr-FR"/>
          </a:p>
        </p:txBody>
      </p:sp>
      <p:pic>
        <p:nvPicPr>
          <p:cNvPr id="8" name="Image 7">
            <a:extLst>
              <a:ext uri="{FF2B5EF4-FFF2-40B4-BE49-F238E27FC236}">
                <a16:creationId xmlns:a16="http://schemas.microsoft.com/office/drawing/2014/main" id="{62993DBB-840E-4D4D-94EF-6696BCEDC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7498" y="1737359"/>
            <a:ext cx="3214985" cy="4291116"/>
          </a:xfrm>
          <a:prstGeom prst="rect">
            <a:avLst/>
          </a:prstGeom>
        </p:spPr>
      </p:pic>
      <p:sp>
        <p:nvSpPr>
          <p:cNvPr id="9" name="ZoneTexte 8">
            <a:extLst>
              <a:ext uri="{FF2B5EF4-FFF2-40B4-BE49-F238E27FC236}">
                <a16:creationId xmlns:a16="http://schemas.microsoft.com/office/drawing/2014/main" id="{BF042050-268D-4F70-A0B9-1096AABD3897}"/>
              </a:ext>
            </a:extLst>
          </p:cNvPr>
          <p:cNvSpPr txBox="1"/>
          <p:nvPr/>
        </p:nvSpPr>
        <p:spPr>
          <a:xfrm>
            <a:off x="4444409" y="3349256"/>
            <a:ext cx="2977117" cy="923330"/>
          </a:xfrm>
          <a:prstGeom prst="rect">
            <a:avLst/>
          </a:prstGeom>
          <a:noFill/>
        </p:spPr>
        <p:txBody>
          <a:bodyPr wrap="square" rtlCol="0">
            <a:spAutoFit/>
          </a:bodyPr>
          <a:lstStyle/>
          <a:p>
            <a:r>
              <a:rPr lang="fr-FR" dirty="0"/>
              <a:t>Photographie inspirée de la Jeune femme ou le repos de </a:t>
            </a:r>
            <a:r>
              <a:rPr lang="fr-FR" dirty="0" err="1"/>
              <a:t>Vilhem</a:t>
            </a:r>
            <a:r>
              <a:rPr lang="fr-FR" dirty="0"/>
              <a:t> </a:t>
            </a:r>
            <a:r>
              <a:rPr lang="fr-FR" dirty="0" err="1"/>
              <a:t>Hammershoï</a:t>
            </a:r>
            <a:endParaRPr lang="fr-FR" dirty="0"/>
          </a:p>
        </p:txBody>
      </p:sp>
    </p:spTree>
    <p:extLst>
      <p:ext uri="{BB962C8B-B14F-4D97-AF65-F5344CB8AC3E}">
        <p14:creationId xmlns:p14="http://schemas.microsoft.com/office/powerpoint/2010/main" val="2476232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5A235E-890A-43D0-98A8-DD9BA8D2FA22}"/>
              </a:ext>
            </a:extLst>
          </p:cNvPr>
          <p:cNvSpPr>
            <a:spLocks noGrp="1"/>
          </p:cNvSpPr>
          <p:nvPr>
            <p:ph type="title"/>
          </p:nvPr>
        </p:nvSpPr>
        <p:spPr/>
        <p:txBody>
          <a:bodyPr/>
          <a:lstStyle/>
          <a:p>
            <a:r>
              <a:rPr lang="fr-FR" dirty="0"/>
              <a:t>Inspiration</a:t>
            </a:r>
            <a:br>
              <a:rPr lang="fr-FR" dirty="0"/>
            </a:br>
            <a:r>
              <a:rPr lang="fr-FR" sz="1800" b="0" i="0" u="none" strike="noStrike" dirty="0">
                <a:solidFill>
                  <a:srgbClr val="000000"/>
                </a:solidFill>
                <a:effectLst/>
                <a:latin typeface="Calibri" panose="020F0502020204030204" pitchFamily="34" charset="0"/>
              </a:rPr>
              <a:t>3 tableaux 50x50 acrylique</a:t>
            </a:r>
            <a:r>
              <a:rPr lang="fr-FR" dirty="0"/>
              <a:t> </a:t>
            </a:r>
          </a:p>
        </p:txBody>
      </p:sp>
      <p:pic>
        <p:nvPicPr>
          <p:cNvPr id="6" name="Espace réservé du contenu 5">
            <a:extLst>
              <a:ext uri="{FF2B5EF4-FFF2-40B4-BE49-F238E27FC236}">
                <a16:creationId xmlns:a16="http://schemas.microsoft.com/office/drawing/2014/main" id="{44EE8754-AB75-4259-B368-1DEB8CC5E5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4346" y="1846263"/>
            <a:ext cx="6016009" cy="4512007"/>
          </a:xfrm>
        </p:spPr>
      </p:pic>
      <p:sp>
        <p:nvSpPr>
          <p:cNvPr id="4" name="Espace réservé du numéro de diapositive 3">
            <a:extLst>
              <a:ext uri="{FF2B5EF4-FFF2-40B4-BE49-F238E27FC236}">
                <a16:creationId xmlns:a16="http://schemas.microsoft.com/office/drawing/2014/main" id="{F7F5C7EA-35A7-4DEC-9D40-C45E4120A36B}"/>
              </a:ext>
            </a:extLst>
          </p:cNvPr>
          <p:cNvSpPr>
            <a:spLocks noGrp="1"/>
          </p:cNvSpPr>
          <p:nvPr>
            <p:ph type="sldNum" sz="quarter" idx="12"/>
          </p:nvPr>
        </p:nvSpPr>
        <p:spPr/>
        <p:txBody>
          <a:bodyPr/>
          <a:lstStyle/>
          <a:p>
            <a:fld id="{712A4494-0865-43C7-A849-93B9360C90A7}" type="slidenum">
              <a:rPr lang="fr-FR" smtClean="0"/>
              <a:t>27</a:t>
            </a:fld>
            <a:endParaRPr lang="fr-FR"/>
          </a:p>
        </p:txBody>
      </p:sp>
    </p:spTree>
    <p:extLst>
      <p:ext uri="{BB962C8B-B14F-4D97-AF65-F5344CB8AC3E}">
        <p14:creationId xmlns:p14="http://schemas.microsoft.com/office/powerpoint/2010/main" val="3013286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DBD155-6EDF-4806-B8A3-7E718BF2E5E2}"/>
              </a:ext>
            </a:extLst>
          </p:cNvPr>
          <p:cNvSpPr>
            <a:spLocks noGrp="1"/>
          </p:cNvSpPr>
          <p:nvPr>
            <p:ph type="title"/>
          </p:nvPr>
        </p:nvSpPr>
        <p:spPr/>
        <p:txBody>
          <a:bodyPr>
            <a:normAutofit fontScale="90000"/>
          </a:bodyPr>
          <a:lstStyle/>
          <a:p>
            <a:r>
              <a:rPr lang="fr-FR" dirty="0"/>
              <a:t>Jeunesse</a:t>
            </a:r>
            <a:br>
              <a:rPr lang="fr-FR" dirty="0"/>
            </a:br>
            <a:r>
              <a:rPr lang="fr-FR" sz="2000" dirty="0"/>
              <a:t>Digital painting</a:t>
            </a:r>
            <a:br>
              <a:rPr lang="fr-FR" sz="2000" dirty="0"/>
            </a:br>
            <a:r>
              <a:rPr lang="fr-FR" sz="1800" b="0" i="0" u="none" strike="noStrike" dirty="0">
                <a:solidFill>
                  <a:srgbClr val="000000"/>
                </a:solidFill>
                <a:effectLst/>
                <a:latin typeface="Arial" panose="020B0604020202020204" pitchFamily="34" charset="0"/>
              </a:rPr>
              <a:t>Regard d’un jeune rempli d’ambition pour le futur. Dans cette œuvre j’ai voulu capturer le regard d’un jeune ayant toute la vie devant lui. Une énergie et persévérance débordante(couleur rouge) face à une vie chargée d’obstacles représentée par la couleur noir</a:t>
            </a:r>
            <a:endParaRPr lang="fr-FR" dirty="0"/>
          </a:p>
        </p:txBody>
      </p:sp>
      <p:pic>
        <p:nvPicPr>
          <p:cNvPr id="6" name="Espace réservé du contenu 5">
            <a:extLst>
              <a:ext uri="{FF2B5EF4-FFF2-40B4-BE49-F238E27FC236}">
                <a16:creationId xmlns:a16="http://schemas.microsoft.com/office/drawing/2014/main" id="{FAF76A67-51B2-4DE1-91E0-A25E0EA81E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94771" y="1846263"/>
            <a:ext cx="2490549" cy="4427644"/>
          </a:xfrm>
        </p:spPr>
      </p:pic>
      <p:sp>
        <p:nvSpPr>
          <p:cNvPr id="4" name="Espace réservé du numéro de diapositive 3">
            <a:extLst>
              <a:ext uri="{FF2B5EF4-FFF2-40B4-BE49-F238E27FC236}">
                <a16:creationId xmlns:a16="http://schemas.microsoft.com/office/drawing/2014/main" id="{BD48581D-670D-428D-B217-873DABA50D80}"/>
              </a:ext>
            </a:extLst>
          </p:cNvPr>
          <p:cNvSpPr>
            <a:spLocks noGrp="1"/>
          </p:cNvSpPr>
          <p:nvPr>
            <p:ph type="sldNum" sz="quarter" idx="12"/>
          </p:nvPr>
        </p:nvSpPr>
        <p:spPr/>
        <p:txBody>
          <a:bodyPr/>
          <a:lstStyle/>
          <a:p>
            <a:fld id="{712A4494-0865-43C7-A849-93B9360C90A7}" type="slidenum">
              <a:rPr lang="fr-FR" smtClean="0"/>
              <a:t>28</a:t>
            </a:fld>
            <a:endParaRPr lang="fr-FR"/>
          </a:p>
        </p:txBody>
      </p:sp>
    </p:spTree>
    <p:extLst>
      <p:ext uri="{BB962C8B-B14F-4D97-AF65-F5344CB8AC3E}">
        <p14:creationId xmlns:p14="http://schemas.microsoft.com/office/powerpoint/2010/main" val="417398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74E3AF-6D5E-4A08-8582-3967CBF2C977}"/>
              </a:ext>
            </a:extLst>
          </p:cNvPr>
          <p:cNvSpPr>
            <a:spLocks noGrp="1"/>
          </p:cNvSpPr>
          <p:nvPr>
            <p:ph type="title"/>
          </p:nvPr>
        </p:nvSpPr>
        <p:spPr/>
        <p:txBody>
          <a:bodyPr>
            <a:normAutofit fontScale="90000"/>
          </a:bodyPr>
          <a:lstStyle/>
          <a:p>
            <a:r>
              <a:rPr lang="fr-FR" dirty="0"/>
              <a:t>Joli cancer</a:t>
            </a:r>
            <a:br>
              <a:rPr lang="fr-FR" dirty="0"/>
            </a:br>
            <a:r>
              <a:rPr lang="fr-FR" sz="2000" dirty="0"/>
              <a:t>Acrylique 46 x 38</a:t>
            </a:r>
            <a:br>
              <a:rPr lang="fr-FR" sz="2000" dirty="0"/>
            </a:br>
            <a:r>
              <a:rPr lang="fr-FR" sz="1800" dirty="0">
                <a:solidFill>
                  <a:srgbClr val="000000"/>
                </a:solidFill>
                <a:latin typeface="Arial" panose="020B0604020202020204" pitchFamily="34" charset="0"/>
              </a:rPr>
              <a:t>U</a:t>
            </a:r>
            <a:r>
              <a:rPr lang="fr-FR" sz="1800" b="0" i="0" u="none" strike="noStrike" dirty="0">
                <a:solidFill>
                  <a:srgbClr val="000000"/>
                </a:solidFill>
                <a:effectLst/>
                <a:latin typeface="Arial" panose="020B0604020202020204" pitchFamily="34" charset="0"/>
              </a:rPr>
              <a:t>ne personnification du cancer, une maladie mortelle. L’audience est libre d’interpréter les détails du tableau</a:t>
            </a:r>
            <a:r>
              <a:rPr lang="fr-FR" dirty="0"/>
              <a:t> </a:t>
            </a:r>
          </a:p>
        </p:txBody>
      </p:sp>
      <p:pic>
        <p:nvPicPr>
          <p:cNvPr id="6" name="Espace réservé du contenu 5">
            <a:extLst>
              <a:ext uri="{FF2B5EF4-FFF2-40B4-BE49-F238E27FC236}">
                <a16:creationId xmlns:a16="http://schemas.microsoft.com/office/drawing/2014/main" id="{87BD1421-77DE-40C9-AECE-5B532043F8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31215" y="1846263"/>
            <a:ext cx="3658379" cy="4613522"/>
          </a:xfrm>
        </p:spPr>
      </p:pic>
      <p:sp>
        <p:nvSpPr>
          <p:cNvPr id="4" name="Espace réservé du numéro de diapositive 3">
            <a:extLst>
              <a:ext uri="{FF2B5EF4-FFF2-40B4-BE49-F238E27FC236}">
                <a16:creationId xmlns:a16="http://schemas.microsoft.com/office/drawing/2014/main" id="{D63DAF10-7442-4483-9FF9-699B79EF56B7}"/>
              </a:ext>
            </a:extLst>
          </p:cNvPr>
          <p:cNvSpPr>
            <a:spLocks noGrp="1"/>
          </p:cNvSpPr>
          <p:nvPr>
            <p:ph type="sldNum" sz="quarter" idx="12"/>
          </p:nvPr>
        </p:nvSpPr>
        <p:spPr/>
        <p:txBody>
          <a:bodyPr/>
          <a:lstStyle/>
          <a:p>
            <a:fld id="{712A4494-0865-43C7-A849-93B9360C90A7}" type="slidenum">
              <a:rPr lang="fr-FR" smtClean="0"/>
              <a:t>29</a:t>
            </a:fld>
            <a:endParaRPr lang="fr-FR"/>
          </a:p>
        </p:txBody>
      </p:sp>
    </p:spTree>
    <p:extLst>
      <p:ext uri="{BB962C8B-B14F-4D97-AF65-F5344CB8AC3E}">
        <p14:creationId xmlns:p14="http://schemas.microsoft.com/office/powerpoint/2010/main" val="3999837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063A9F-2964-4E7B-ABA5-275F5E3520D5}"/>
              </a:ext>
            </a:extLst>
          </p:cNvPr>
          <p:cNvSpPr>
            <a:spLocks noGrp="1"/>
          </p:cNvSpPr>
          <p:nvPr>
            <p:ph type="title"/>
          </p:nvPr>
        </p:nvSpPr>
        <p:spPr>
          <a:xfrm>
            <a:off x="1066800" y="307868"/>
            <a:ext cx="10058400" cy="1450757"/>
          </a:xfrm>
        </p:spPr>
        <p:txBody>
          <a:bodyPr>
            <a:normAutofit/>
          </a:bodyPr>
          <a:lstStyle/>
          <a:p>
            <a:r>
              <a:rPr lang="fr-FR" dirty="0"/>
              <a:t>Ailes Bleues</a:t>
            </a:r>
            <a:br>
              <a:rPr lang="fr-FR" dirty="0"/>
            </a:br>
            <a:r>
              <a:rPr lang="fr-FR" sz="2000" dirty="0"/>
              <a:t>Art digital</a:t>
            </a:r>
            <a:br>
              <a:rPr lang="fr-FR" dirty="0"/>
            </a:br>
            <a:r>
              <a:rPr lang="fr-FR" sz="1400" b="0" i="0" u="none" strike="noStrike" dirty="0">
                <a:solidFill>
                  <a:srgbClr val="000000"/>
                </a:solidFill>
                <a:effectLst/>
              </a:rPr>
              <a:t>Illustration pour un album du rappeur </a:t>
            </a:r>
            <a:r>
              <a:rPr lang="fr-FR" sz="1400" b="0" i="0" u="none" strike="noStrike" dirty="0" err="1">
                <a:solidFill>
                  <a:srgbClr val="000000"/>
                </a:solidFill>
                <a:effectLst/>
              </a:rPr>
              <a:t>Tokua</a:t>
            </a:r>
            <a:r>
              <a:rPr lang="fr-FR" sz="1400" dirty="0"/>
              <a:t> </a:t>
            </a:r>
          </a:p>
        </p:txBody>
      </p:sp>
      <p:pic>
        <p:nvPicPr>
          <p:cNvPr id="6" name="Espace réservé du contenu 5">
            <a:extLst>
              <a:ext uri="{FF2B5EF4-FFF2-40B4-BE49-F238E27FC236}">
                <a16:creationId xmlns:a16="http://schemas.microsoft.com/office/drawing/2014/main" id="{9B43FA21-974D-42D8-86B2-38AFC2EAED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9878" y="1863090"/>
            <a:ext cx="7008143" cy="4434840"/>
          </a:xfrm>
        </p:spPr>
      </p:pic>
      <p:sp>
        <p:nvSpPr>
          <p:cNvPr id="4" name="Espace réservé du numéro de diapositive 3">
            <a:extLst>
              <a:ext uri="{FF2B5EF4-FFF2-40B4-BE49-F238E27FC236}">
                <a16:creationId xmlns:a16="http://schemas.microsoft.com/office/drawing/2014/main" id="{4801EEFC-57CF-4DCE-94AC-CA19C79BBA8A}"/>
              </a:ext>
            </a:extLst>
          </p:cNvPr>
          <p:cNvSpPr>
            <a:spLocks noGrp="1"/>
          </p:cNvSpPr>
          <p:nvPr>
            <p:ph type="sldNum" sz="quarter" idx="12"/>
          </p:nvPr>
        </p:nvSpPr>
        <p:spPr/>
        <p:txBody>
          <a:bodyPr/>
          <a:lstStyle/>
          <a:p>
            <a:fld id="{712A4494-0865-43C7-A849-93B9360C90A7}" type="slidenum">
              <a:rPr lang="fr-FR" smtClean="0"/>
              <a:t>3</a:t>
            </a:fld>
            <a:endParaRPr lang="fr-FR"/>
          </a:p>
        </p:txBody>
      </p:sp>
      <p:sp>
        <p:nvSpPr>
          <p:cNvPr id="3" name="ZoneTexte 2">
            <a:extLst>
              <a:ext uri="{FF2B5EF4-FFF2-40B4-BE49-F238E27FC236}">
                <a16:creationId xmlns:a16="http://schemas.microsoft.com/office/drawing/2014/main" id="{FCD31291-A497-4769-A1E3-FDB5EE18A834}"/>
              </a:ext>
            </a:extLst>
          </p:cNvPr>
          <p:cNvSpPr txBox="1"/>
          <p:nvPr/>
        </p:nvSpPr>
        <p:spPr>
          <a:xfrm>
            <a:off x="287079" y="6687879"/>
            <a:ext cx="45719" cy="369332"/>
          </a:xfrm>
          <a:prstGeom prst="rect">
            <a:avLst/>
          </a:prstGeom>
          <a:noFill/>
        </p:spPr>
        <p:txBody>
          <a:bodyPr wrap="square" rtlCol="0">
            <a:spAutoFit/>
          </a:bodyPr>
          <a:lstStyle/>
          <a:p>
            <a:endParaRPr lang="fr-FR" dirty="0"/>
          </a:p>
        </p:txBody>
      </p:sp>
    </p:spTree>
    <p:extLst>
      <p:ext uri="{BB962C8B-B14F-4D97-AF65-F5344CB8AC3E}">
        <p14:creationId xmlns:p14="http://schemas.microsoft.com/office/powerpoint/2010/main" val="1315090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E8C1CA-8FFC-48D5-A952-13B338DD121C}"/>
              </a:ext>
            </a:extLst>
          </p:cNvPr>
          <p:cNvSpPr>
            <a:spLocks noGrp="1"/>
          </p:cNvSpPr>
          <p:nvPr>
            <p:ph type="title"/>
          </p:nvPr>
        </p:nvSpPr>
        <p:spPr/>
        <p:txBody>
          <a:bodyPr/>
          <a:lstStyle/>
          <a:p>
            <a:r>
              <a:rPr lang="fr-FR" dirty="0"/>
              <a:t>Last </a:t>
            </a:r>
            <a:r>
              <a:rPr lang="fr-FR" dirty="0" err="1"/>
              <a:t>kiss</a:t>
            </a:r>
            <a:br>
              <a:rPr lang="fr-FR" dirty="0"/>
            </a:br>
            <a:r>
              <a:rPr lang="fr-FR" sz="2000" dirty="0"/>
              <a:t>Art digital sur </a:t>
            </a:r>
            <a:r>
              <a:rPr lang="fr-FR" sz="2000" dirty="0" err="1"/>
              <a:t>procreate</a:t>
            </a:r>
            <a:r>
              <a:rPr lang="fr-FR" sz="2000" dirty="0"/>
              <a:t> (</a:t>
            </a:r>
            <a:r>
              <a:rPr lang="fr-FR" sz="2000" dirty="0" err="1"/>
              <a:t>ipad</a:t>
            </a:r>
            <a:r>
              <a:rPr lang="fr-FR" sz="2000" dirty="0"/>
              <a:t>)</a:t>
            </a:r>
            <a:endParaRPr lang="fr-FR" dirty="0"/>
          </a:p>
        </p:txBody>
      </p:sp>
      <p:pic>
        <p:nvPicPr>
          <p:cNvPr id="6" name="Espace réservé du contenu 5">
            <a:extLst>
              <a:ext uri="{FF2B5EF4-FFF2-40B4-BE49-F238E27FC236}">
                <a16:creationId xmlns:a16="http://schemas.microsoft.com/office/drawing/2014/main" id="{C112FC62-6369-4812-8C38-99F67BAD85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5442" y="2394584"/>
            <a:ext cx="5143145" cy="3857359"/>
          </a:xfrm>
        </p:spPr>
      </p:pic>
      <p:sp>
        <p:nvSpPr>
          <p:cNvPr id="4" name="Espace réservé du numéro de diapositive 3">
            <a:extLst>
              <a:ext uri="{FF2B5EF4-FFF2-40B4-BE49-F238E27FC236}">
                <a16:creationId xmlns:a16="http://schemas.microsoft.com/office/drawing/2014/main" id="{302700B3-72DD-414F-B36B-6D75CB8E0DCF}"/>
              </a:ext>
            </a:extLst>
          </p:cNvPr>
          <p:cNvSpPr>
            <a:spLocks noGrp="1"/>
          </p:cNvSpPr>
          <p:nvPr>
            <p:ph type="sldNum" sz="quarter" idx="12"/>
          </p:nvPr>
        </p:nvSpPr>
        <p:spPr/>
        <p:txBody>
          <a:bodyPr/>
          <a:lstStyle/>
          <a:p>
            <a:fld id="{712A4494-0865-43C7-A849-93B9360C90A7}" type="slidenum">
              <a:rPr lang="fr-FR" smtClean="0"/>
              <a:t>30</a:t>
            </a:fld>
            <a:endParaRPr lang="fr-FR"/>
          </a:p>
        </p:txBody>
      </p:sp>
    </p:spTree>
    <p:extLst>
      <p:ext uri="{BB962C8B-B14F-4D97-AF65-F5344CB8AC3E}">
        <p14:creationId xmlns:p14="http://schemas.microsoft.com/office/powerpoint/2010/main" val="2336305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D8E72D-7214-49F5-9EBF-CC98581FE6C9}"/>
              </a:ext>
            </a:extLst>
          </p:cNvPr>
          <p:cNvSpPr>
            <a:spLocks noGrp="1"/>
          </p:cNvSpPr>
          <p:nvPr>
            <p:ph type="title"/>
          </p:nvPr>
        </p:nvSpPr>
        <p:spPr/>
        <p:txBody>
          <a:bodyPr>
            <a:normAutofit fontScale="90000"/>
          </a:bodyPr>
          <a:lstStyle/>
          <a:p>
            <a:r>
              <a:rPr lang="fr-FR" dirty="0"/>
              <a:t>Le petit diable aux portes de l’enfer</a:t>
            </a:r>
            <a:br>
              <a:rPr lang="fr-FR" dirty="0"/>
            </a:br>
            <a:r>
              <a:rPr lang="fr-FR" sz="2000" dirty="0"/>
              <a:t>Photographie</a:t>
            </a:r>
            <a:br>
              <a:rPr lang="fr-FR" sz="2000" dirty="0"/>
            </a:br>
            <a:r>
              <a:rPr lang="fr-FR" sz="1800" b="0" i="0" u="none" strike="noStrike" dirty="0">
                <a:solidFill>
                  <a:srgbClr val="000000"/>
                </a:solidFill>
                <a:effectLst/>
                <a:latin typeface="Arial" panose="020B0604020202020204" pitchFamily="34" charset="0"/>
              </a:rPr>
              <a:t>Le diablotin est une petite créature démoniaque dans la mythologie. Chez les insectes, le diablotin (</a:t>
            </a:r>
            <a:r>
              <a:rPr lang="fr-FR" sz="1800" b="0" i="0" u="none" strike="noStrike" dirty="0" err="1">
                <a:solidFill>
                  <a:srgbClr val="000000"/>
                </a:solidFill>
                <a:effectLst/>
                <a:latin typeface="Arial" panose="020B0604020202020204" pitchFamily="34" charset="0"/>
              </a:rPr>
              <a:t>Empusa</a:t>
            </a:r>
            <a:r>
              <a:rPr lang="fr-FR" sz="1800" b="0" i="0" u="none" strike="noStrike" dirty="0">
                <a:solidFill>
                  <a:srgbClr val="000000"/>
                </a:solidFill>
                <a:effectLst/>
                <a:latin typeface="Arial" panose="020B0604020202020204" pitchFamily="34" charset="0"/>
              </a:rPr>
              <a:t> </a:t>
            </a:r>
            <a:r>
              <a:rPr lang="fr-FR" sz="1800" b="0" i="0" u="none" strike="noStrike" dirty="0" err="1">
                <a:solidFill>
                  <a:srgbClr val="000000"/>
                </a:solidFill>
                <a:effectLst/>
                <a:latin typeface="Arial" panose="020B0604020202020204" pitchFamily="34" charset="0"/>
              </a:rPr>
              <a:t>pennata</a:t>
            </a:r>
            <a:r>
              <a:rPr lang="fr-FR" sz="1800" b="0" i="0" u="none" strike="noStrike" dirty="0">
                <a:solidFill>
                  <a:srgbClr val="000000"/>
                </a:solidFill>
                <a:effectLst/>
                <a:latin typeface="Arial" panose="020B0604020202020204" pitchFamily="34" charset="0"/>
              </a:rPr>
              <a:t>) doit sans doute son nom à son allure bien plus diabolique qu'à son comportement. Le traitement en noir et blanc accentue le graphique de sa silhouette sur le fond des </a:t>
            </a:r>
            <a:r>
              <a:rPr lang="fr-FR" sz="1800" b="0" i="0" u="none" strike="noStrike" dirty="0" err="1">
                <a:solidFill>
                  <a:srgbClr val="000000"/>
                </a:solidFill>
                <a:effectLst/>
                <a:latin typeface="Arial" panose="020B0604020202020204" pitchFamily="34" charset="0"/>
              </a:rPr>
              <a:t>flares</a:t>
            </a:r>
            <a:r>
              <a:rPr lang="fr-FR" sz="1800" b="0" i="0" u="none" strike="noStrike" dirty="0">
                <a:solidFill>
                  <a:srgbClr val="000000"/>
                </a:solidFill>
                <a:effectLst/>
                <a:latin typeface="Arial" panose="020B0604020202020204" pitchFamily="34" charset="0"/>
              </a:rPr>
              <a:t> donnant un effet infernal</a:t>
            </a:r>
            <a:endParaRPr lang="fr-FR" dirty="0"/>
          </a:p>
        </p:txBody>
      </p:sp>
      <p:pic>
        <p:nvPicPr>
          <p:cNvPr id="6" name="Espace réservé du contenu 5">
            <a:extLst>
              <a:ext uri="{FF2B5EF4-FFF2-40B4-BE49-F238E27FC236}">
                <a16:creationId xmlns:a16="http://schemas.microsoft.com/office/drawing/2014/main" id="{81295F69-FCF2-4551-858E-10F9697C26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54117" y="2743364"/>
            <a:ext cx="5392568" cy="3593641"/>
          </a:xfrm>
        </p:spPr>
      </p:pic>
      <p:sp>
        <p:nvSpPr>
          <p:cNvPr id="4" name="Espace réservé du numéro de diapositive 3">
            <a:extLst>
              <a:ext uri="{FF2B5EF4-FFF2-40B4-BE49-F238E27FC236}">
                <a16:creationId xmlns:a16="http://schemas.microsoft.com/office/drawing/2014/main" id="{90C1B171-79A8-47E7-8D29-FD7829CEF6DE}"/>
              </a:ext>
            </a:extLst>
          </p:cNvPr>
          <p:cNvSpPr>
            <a:spLocks noGrp="1"/>
          </p:cNvSpPr>
          <p:nvPr>
            <p:ph type="sldNum" sz="quarter" idx="12"/>
          </p:nvPr>
        </p:nvSpPr>
        <p:spPr/>
        <p:txBody>
          <a:bodyPr/>
          <a:lstStyle/>
          <a:p>
            <a:fld id="{712A4494-0865-43C7-A849-93B9360C90A7}" type="slidenum">
              <a:rPr lang="fr-FR" smtClean="0"/>
              <a:t>31</a:t>
            </a:fld>
            <a:endParaRPr lang="fr-FR"/>
          </a:p>
        </p:txBody>
      </p:sp>
    </p:spTree>
    <p:extLst>
      <p:ext uri="{BB962C8B-B14F-4D97-AF65-F5344CB8AC3E}">
        <p14:creationId xmlns:p14="http://schemas.microsoft.com/office/powerpoint/2010/main" val="3481019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F6C06B-7774-4781-AA7C-A4B0872B4E25}"/>
              </a:ext>
            </a:extLst>
          </p:cNvPr>
          <p:cNvSpPr>
            <a:spLocks noGrp="1"/>
          </p:cNvSpPr>
          <p:nvPr>
            <p:ph type="title"/>
          </p:nvPr>
        </p:nvSpPr>
        <p:spPr/>
        <p:txBody>
          <a:bodyPr>
            <a:normAutofit fontScale="90000"/>
          </a:bodyPr>
          <a:lstStyle/>
          <a:p>
            <a:r>
              <a:rPr lang="fr-FR" dirty="0"/>
              <a:t>Les secrets de la pierre</a:t>
            </a:r>
            <a:br>
              <a:rPr lang="fr-FR" dirty="0"/>
            </a:br>
            <a:r>
              <a:rPr lang="fr-FR" sz="2000" dirty="0"/>
              <a:t>Photographies</a:t>
            </a:r>
            <a:br>
              <a:rPr lang="fr-FR" sz="2000" dirty="0"/>
            </a:br>
            <a:r>
              <a:rPr lang="fr-FR" sz="1800" b="0" i="0" u="none" strike="noStrike" dirty="0">
                <a:solidFill>
                  <a:srgbClr val="000000"/>
                </a:solidFill>
                <a:effectLst/>
                <a:latin typeface="Arial" panose="020B0604020202020204" pitchFamily="34" charset="0"/>
              </a:rPr>
              <a:t>J'avais remarqué que les pierres de cette vieille maison de village ressemblaient étonnamment en couleur et en texture aux plumes du vautour fauve que j'avais pris en photo la veille. Alors j'ai essayé de faire une double exposition en Photoshop jouant sur la transparence pour donner </a:t>
            </a:r>
            <a:r>
              <a:rPr lang="fr-FR" sz="1800" b="0" i="0" u="none" strike="noStrike" dirty="0" err="1">
                <a:solidFill>
                  <a:srgbClr val="000000"/>
                </a:solidFill>
                <a:effectLst/>
                <a:latin typeface="Arial" panose="020B0604020202020204" pitchFamily="34" charset="0"/>
              </a:rPr>
              <a:t>I'impression</a:t>
            </a:r>
            <a:r>
              <a:rPr lang="fr-FR" sz="1800" b="0" i="0" u="none" strike="noStrike" dirty="0">
                <a:solidFill>
                  <a:srgbClr val="000000"/>
                </a:solidFill>
                <a:effectLst/>
                <a:latin typeface="Arial" panose="020B0604020202020204" pitchFamily="34" charset="0"/>
              </a:rPr>
              <a:t> que la pierre devient vivante, et que l'oiseau jaillit du mur. Quels autres secrets se cachent derrière la pierre</a:t>
            </a:r>
            <a:endParaRPr lang="fr-FR" dirty="0"/>
          </a:p>
        </p:txBody>
      </p:sp>
      <p:pic>
        <p:nvPicPr>
          <p:cNvPr id="6" name="Espace réservé du contenu 5">
            <a:extLst>
              <a:ext uri="{FF2B5EF4-FFF2-40B4-BE49-F238E27FC236}">
                <a16:creationId xmlns:a16="http://schemas.microsoft.com/office/drawing/2014/main" id="{4C2EEA2B-7A16-408B-9F17-5D0D0EE845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12218" y="2185580"/>
            <a:ext cx="2760182" cy="4141891"/>
          </a:xfrm>
        </p:spPr>
      </p:pic>
      <p:sp>
        <p:nvSpPr>
          <p:cNvPr id="4" name="Espace réservé du numéro de diapositive 3">
            <a:extLst>
              <a:ext uri="{FF2B5EF4-FFF2-40B4-BE49-F238E27FC236}">
                <a16:creationId xmlns:a16="http://schemas.microsoft.com/office/drawing/2014/main" id="{4272F60B-9095-4D2E-8778-18359A095D26}"/>
              </a:ext>
            </a:extLst>
          </p:cNvPr>
          <p:cNvSpPr>
            <a:spLocks noGrp="1"/>
          </p:cNvSpPr>
          <p:nvPr>
            <p:ph type="sldNum" sz="quarter" idx="12"/>
          </p:nvPr>
        </p:nvSpPr>
        <p:spPr/>
        <p:txBody>
          <a:bodyPr/>
          <a:lstStyle/>
          <a:p>
            <a:fld id="{712A4494-0865-43C7-A849-93B9360C90A7}" type="slidenum">
              <a:rPr lang="fr-FR" smtClean="0"/>
              <a:t>32</a:t>
            </a:fld>
            <a:endParaRPr lang="fr-FR"/>
          </a:p>
        </p:txBody>
      </p:sp>
    </p:spTree>
    <p:extLst>
      <p:ext uri="{BB962C8B-B14F-4D97-AF65-F5344CB8AC3E}">
        <p14:creationId xmlns:p14="http://schemas.microsoft.com/office/powerpoint/2010/main" val="2991429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F8261A-5B21-4288-A142-E70F20C89685}"/>
              </a:ext>
            </a:extLst>
          </p:cNvPr>
          <p:cNvSpPr>
            <a:spLocks noGrp="1"/>
          </p:cNvSpPr>
          <p:nvPr>
            <p:ph type="title"/>
          </p:nvPr>
        </p:nvSpPr>
        <p:spPr/>
        <p:txBody>
          <a:bodyPr>
            <a:normAutofit/>
          </a:bodyPr>
          <a:lstStyle/>
          <a:p>
            <a:r>
              <a:rPr lang="fr-FR" dirty="0"/>
              <a:t>Life </a:t>
            </a:r>
            <a:r>
              <a:rPr lang="fr-FR" dirty="0" err="1"/>
              <a:t>through</a:t>
            </a:r>
            <a:r>
              <a:rPr lang="fr-FR" dirty="0"/>
              <a:t> a </a:t>
            </a:r>
            <a:r>
              <a:rPr lang="fr-FR" dirty="0" err="1"/>
              <a:t>lens</a:t>
            </a:r>
            <a:br>
              <a:rPr lang="fr-FR" dirty="0"/>
            </a:br>
            <a:r>
              <a:rPr lang="fr-FR" sz="2000" dirty="0"/>
              <a:t>Photo numérique</a:t>
            </a:r>
            <a:br>
              <a:rPr lang="fr-FR" sz="2000" dirty="0"/>
            </a:br>
            <a:r>
              <a:rPr lang="fr-FR" sz="1800" b="0" i="0" u="none" strike="noStrike" dirty="0">
                <a:solidFill>
                  <a:srgbClr val="000000"/>
                </a:solidFill>
                <a:effectLst/>
                <a:latin typeface="Arial" panose="020B0604020202020204" pitchFamily="34" charset="0"/>
              </a:rPr>
              <a:t>Décor fabriqué à la main (le grand appareil photo a été fabriqué en carton et papier)</a:t>
            </a:r>
            <a:br>
              <a:rPr lang="fr-FR" sz="1800" b="0" i="0" u="none" strike="noStrike" dirty="0">
                <a:solidFill>
                  <a:srgbClr val="000000"/>
                </a:solidFill>
                <a:effectLst/>
                <a:latin typeface="Arial" panose="020B0604020202020204" pitchFamily="34" charset="0"/>
              </a:rPr>
            </a:br>
            <a:r>
              <a:rPr lang="fr-FR" sz="1800" b="0" i="0" u="none" strike="noStrike" dirty="0">
                <a:solidFill>
                  <a:srgbClr val="000000"/>
                </a:solidFill>
                <a:effectLst/>
                <a:latin typeface="Arial" panose="020B0604020202020204" pitchFamily="34" charset="0"/>
              </a:rPr>
              <a:t>Petite référence à Alice au pays des merveilles</a:t>
            </a:r>
            <a:endParaRPr lang="fr-FR" dirty="0"/>
          </a:p>
        </p:txBody>
      </p:sp>
      <p:pic>
        <p:nvPicPr>
          <p:cNvPr id="6" name="Espace réservé du contenu 5">
            <a:extLst>
              <a:ext uri="{FF2B5EF4-FFF2-40B4-BE49-F238E27FC236}">
                <a16:creationId xmlns:a16="http://schemas.microsoft.com/office/drawing/2014/main" id="{386BF629-6F58-4D9C-B22C-F810F354A0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8121" y="1846263"/>
            <a:ext cx="4793107" cy="4467326"/>
          </a:xfrm>
        </p:spPr>
      </p:pic>
      <p:sp>
        <p:nvSpPr>
          <p:cNvPr id="4" name="Espace réservé du numéro de diapositive 3">
            <a:extLst>
              <a:ext uri="{FF2B5EF4-FFF2-40B4-BE49-F238E27FC236}">
                <a16:creationId xmlns:a16="http://schemas.microsoft.com/office/drawing/2014/main" id="{44C3EC73-DC3B-4DAA-A34F-B6367ED6BE06}"/>
              </a:ext>
            </a:extLst>
          </p:cNvPr>
          <p:cNvSpPr>
            <a:spLocks noGrp="1"/>
          </p:cNvSpPr>
          <p:nvPr>
            <p:ph type="sldNum" sz="quarter" idx="12"/>
          </p:nvPr>
        </p:nvSpPr>
        <p:spPr/>
        <p:txBody>
          <a:bodyPr/>
          <a:lstStyle/>
          <a:p>
            <a:fld id="{712A4494-0865-43C7-A849-93B9360C90A7}" type="slidenum">
              <a:rPr lang="fr-FR" smtClean="0"/>
              <a:t>33</a:t>
            </a:fld>
            <a:endParaRPr lang="fr-FR"/>
          </a:p>
        </p:txBody>
      </p:sp>
    </p:spTree>
    <p:extLst>
      <p:ext uri="{BB962C8B-B14F-4D97-AF65-F5344CB8AC3E}">
        <p14:creationId xmlns:p14="http://schemas.microsoft.com/office/powerpoint/2010/main" val="3249288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677BE1-D833-4FEA-9F0E-CFA09139B0C5}"/>
              </a:ext>
            </a:extLst>
          </p:cNvPr>
          <p:cNvSpPr>
            <a:spLocks noGrp="1"/>
          </p:cNvSpPr>
          <p:nvPr>
            <p:ph type="title"/>
          </p:nvPr>
        </p:nvSpPr>
        <p:spPr/>
        <p:txBody>
          <a:bodyPr>
            <a:normAutofit fontScale="90000"/>
          </a:bodyPr>
          <a:lstStyle/>
          <a:p>
            <a:r>
              <a:rPr lang="fr-FR" dirty="0"/>
              <a:t>Love</a:t>
            </a:r>
            <a:br>
              <a:rPr lang="fr-FR" dirty="0"/>
            </a:br>
            <a:r>
              <a:rPr lang="fr-FR" sz="2200" b="0" i="0" u="none" strike="noStrike" dirty="0">
                <a:solidFill>
                  <a:srgbClr val="000000"/>
                </a:solidFill>
                <a:effectLst/>
                <a:latin typeface="Calibri" panose="020F0502020204030204" pitchFamily="34" charset="0"/>
              </a:rPr>
              <a:t>La technique utilisée est le </a:t>
            </a:r>
            <a:r>
              <a:rPr lang="fr-FR" sz="2200" b="0" i="0" u="none" strike="noStrike" dirty="0" err="1">
                <a:solidFill>
                  <a:srgbClr val="000000"/>
                </a:solidFill>
                <a:effectLst/>
                <a:latin typeface="Calibri" panose="020F0502020204030204" pitchFamily="34" charset="0"/>
              </a:rPr>
              <a:t>qalam</a:t>
            </a:r>
            <a:r>
              <a:rPr lang="fr-FR" sz="2200" b="0" i="0" u="none" strike="noStrike" dirty="0">
                <a:solidFill>
                  <a:srgbClr val="000000"/>
                </a:solidFill>
                <a:effectLst/>
                <a:latin typeface="Calibri" panose="020F0502020204030204" pitchFamily="34" charset="0"/>
              </a:rPr>
              <a:t> roseau avec de l’encre de chine et de l’aquarelle et éponge sur papier blanc. FORMAT 50X65cm.</a:t>
            </a:r>
            <a:r>
              <a:rPr lang="fr-FR" sz="2200" dirty="0"/>
              <a:t> </a:t>
            </a:r>
            <a:br>
              <a:rPr lang="fr-FR" dirty="0"/>
            </a:br>
            <a:r>
              <a:rPr lang="fr-FR" sz="1600" dirty="0">
                <a:solidFill>
                  <a:srgbClr val="000000"/>
                </a:solidFill>
                <a:latin typeface="Calibri" panose="020F0502020204030204" pitchFamily="34" charset="0"/>
              </a:rPr>
              <a:t>C</a:t>
            </a:r>
            <a:r>
              <a:rPr lang="fr-FR" sz="1600" b="0" i="0" u="none" strike="noStrike" dirty="0">
                <a:solidFill>
                  <a:srgbClr val="000000"/>
                </a:solidFill>
                <a:effectLst/>
                <a:latin typeface="Calibri" panose="020F0502020204030204" pitchFamily="34" charset="0"/>
              </a:rPr>
              <a:t>alligraphie arabe qui représente l’amour à travers le mot « el </a:t>
            </a:r>
            <a:r>
              <a:rPr lang="fr-FR" sz="1600" b="0" i="0" u="none" strike="noStrike" dirty="0" err="1">
                <a:solidFill>
                  <a:srgbClr val="000000"/>
                </a:solidFill>
                <a:effectLst/>
                <a:latin typeface="Calibri" panose="020F0502020204030204" pitchFamily="34" charset="0"/>
              </a:rPr>
              <a:t>hob</a:t>
            </a:r>
            <a:r>
              <a:rPr lang="fr-FR" sz="1600" b="0" i="0" u="none" strike="noStrike" dirty="0">
                <a:solidFill>
                  <a:srgbClr val="000000"/>
                </a:solidFill>
                <a:effectLst/>
                <a:latin typeface="Calibri" panose="020F0502020204030204" pitchFamily="34" charset="0"/>
              </a:rPr>
              <a:t> »</a:t>
            </a:r>
            <a:endParaRPr lang="fr-FR" sz="1600" dirty="0"/>
          </a:p>
        </p:txBody>
      </p:sp>
      <p:pic>
        <p:nvPicPr>
          <p:cNvPr id="6" name="Espace réservé du contenu 5">
            <a:extLst>
              <a:ext uri="{FF2B5EF4-FFF2-40B4-BE49-F238E27FC236}">
                <a16:creationId xmlns:a16="http://schemas.microsoft.com/office/drawing/2014/main" id="{6EE2D32E-69D7-4623-BF37-2DF7506158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17641" y="1718673"/>
            <a:ext cx="3516266" cy="4688356"/>
          </a:xfrm>
        </p:spPr>
      </p:pic>
      <p:sp>
        <p:nvSpPr>
          <p:cNvPr id="4" name="Espace réservé du numéro de diapositive 3">
            <a:extLst>
              <a:ext uri="{FF2B5EF4-FFF2-40B4-BE49-F238E27FC236}">
                <a16:creationId xmlns:a16="http://schemas.microsoft.com/office/drawing/2014/main" id="{B03330FB-D694-4976-9B5A-1A879413CFB5}"/>
              </a:ext>
            </a:extLst>
          </p:cNvPr>
          <p:cNvSpPr>
            <a:spLocks noGrp="1"/>
          </p:cNvSpPr>
          <p:nvPr>
            <p:ph type="sldNum" sz="quarter" idx="12"/>
          </p:nvPr>
        </p:nvSpPr>
        <p:spPr/>
        <p:txBody>
          <a:bodyPr/>
          <a:lstStyle/>
          <a:p>
            <a:fld id="{712A4494-0865-43C7-A849-93B9360C90A7}" type="slidenum">
              <a:rPr lang="fr-FR" smtClean="0"/>
              <a:t>34</a:t>
            </a:fld>
            <a:endParaRPr lang="fr-FR"/>
          </a:p>
        </p:txBody>
      </p:sp>
    </p:spTree>
    <p:extLst>
      <p:ext uri="{BB962C8B-B14F-4D97-AF65-F5344CB8AC3E}">
        <p14:creationId xmlns:p14="http://schemas.microsoft.com/office/powerpoint/2010/main" val="4159017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EFDAAB-0B62-4299-8C1E-35DD4FF4E61B}"/>
              </a:ext>
            </a:extLst>
          </p:cNvPr>
          <p:cNvSpPr>
            <a:spLocks noGrp="1"/>
          </p:cNvSpPr>
          <p:nvPr>
            <p:ph type="title"/>
          </p:nvPr>
        </p:nvSpPr>
        <p:spPr/>
        <p:txBody>
          <a:bodyPr>
            <a:normAutofit/>
          </a:bodyPr>
          <a:lstStyle/>
          <a:p>
            <a:r>
              <a:rPr lang="fr-FR" dirty="0"/>
              <a:t>L’heure du silence</a:t>
            </a:r>
            <a:br>
              <a:rPr lang="fr-FR" dirty="0"/>
            </a:br>
            <a:r>
              <a:rPr lang="fr-FR" sz="2000" dirty="0"/>
              <a:t>Aquarelle format A4</a:t>
            </a:r>
            <a:endParaRPr lang="fr-FR" dirty="0"/>
          </a:p>
        </p:txBody>
      </p:sp>
      <p:pic>
        <p:nvPicPr>
          <p:cNvPr id="6" name="Espace réservé du contenu 5">
            <a:extLst>
              <a:ext uri="{FF2B5EF4-FFF2-40B4-BE49-F238E27FC236}">
                <a16:creationId xmlns:a16="http://schemas.microsoft.com/office/drawing/2014/main" id="{A6BF26C4-570F-42D0-8A30-00813CF8C8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8956" y="1846263"/>
            <a:ext cx="6752060" cy="4501374"/>
          </a:xfrm>
        </p:spPr>
      </p:pic>
      <p:sp>
        <p:nvSpPr>
          <p:cNvPr id="4" name="Espace réservé du numéro de diapositive 3">
            <a:extLst>
              <a:ext uri="{FF2B5EF4-FFF2-40B4-BE49-F238E27FC236}">
                <a16:creationId xmlns:a16="http://schemas.microsoft.com/office/drawing/2014/main" id="{0EEC7EC2-9F8F-45A9-BB95-A0FF7CC23AA6}"/>
              </a:ext>
            </a:extLst>
          </p:cNvPr>
          <p:cNvSpPr>
            <a:spLocks noGrp="1"/>
          </p:cNvSpPr>
          <p:nvPr>
            <p:ph type="sldNum" sz="quarter" idx="12"/>
          </p:nvPr>
        </p:nvSpPr>
        <p:spPr/>
        <p:txBody>
          <a:bodyPr/>
          <a:lstStyle/>
          <a:p>
            <a:fld id="{712A4494-0865-43C7-A849-93B9360C90A7}" type="slidenum">
              <a:rPr lang="fr-FR" smtClean="0"/>
              <a:t>35</a:t>
            </a:fld>
            <a:endParaRPr lang="fr-FR"/>
          </a:p>
        </p:txBody>
      </p:sp>
    </p:spTree>
    <p:extLst>
      <p:ext uri="{BB962C8B-B14F-4D97-AF65-F5344CB8AC3E}">
        <p14:creationId xmlns:p14="http://schemas.microsoft.com/office/powerpoint/2010/main" val="2885944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C4A068-A416-4A47-9F6F-3159B66F121C}"/>
              </a:ext>
            </a:extLst>
          </p:cNvPr>
          <p:cNvSpPr>
            <a:spLocks noGrp="1"/>
          </p:cNvSpPr>
          <p:nvPr>
            <p:ph type="title"/>
          </p:nvPr>
        </p:nvSpPr>
        <p:spPr/>
        <p:txBody>
          <a:bodyPr/>
          <a:lstStyle/>
          <a:p>
            <a:r>
              <a:rPr lang="fr-FR" dirty="0"/>
              <a:t>Majesté</a:t>
            </a:r>
            <a:br>
              <a:rPr lang="fr-FR" dirty="0"/>
            </a:br>
            <a:r>
              <a:rPr lang="fr-FR" sz="2000" dirty="0"/>
              <a:t>Acrylique</a:t>
            </a:r>
            <a:endParaRPr lang="fr-FR" dirty="0"/>
          </a:p>
        </p:txBody>
      </p:sp>
      <p:pic>
        <p:nvPicPr>
          <p:cNvPr id="6" name="Espace réservé du contenu 5">
            <a:extLst>
              <a:ext uri="{FF2B5EF4-FFF2-40B4-BE49-F238E27FC236}">
                <a16:creationId xmlns:a16="http://schemas.microsoft.com/office/drawing/2014/main" id="{1F890D69-1C6F-4C4D-A0B8-247BAD01B4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4346" y="1846263"/>
            <a:ext cx="5916772" cy="4437579"/>
          </a:xfrm>
        </p:spPr>
      </p:pic>
      <p:sp>
        <p:nvSpPr>
          <p:cNvPr id="4" name="Espace réservé du numéro de diapositive 3">
            <a:extLst>
              <a:ext uri="{FF2B5EF4-FFF2-40B4-BE49-F238E27FC236}">
                <a16:creationId xmlns:a16="http://schemas.microsoft.com/office/drawing/2014/main" id="{BAF9E069-3A6A-4AB1-B360-B26517EF0809}"/>
              </a:ext>
            </a:extLst>
          </p:cNvPr>
          <p:cNvSpPr>
            <a:spLocks noGrp="1"/>
          </p:cNvSpPr>
          <p:nvPr>
            <p:ph type="sldNum" sz="quarter" idx="12"/>
          </p:nvPr>
        </p:nvSpPr>
        <p:spPr/>
        <p:txBody>
          <a:bodyPr/>
          <a:lstStyle/>
          <a:p>
            <a:fld id="{712A4494-0865-43C7-A849-93B9360C90A7}" type="slidenum">
              <a:rPr lang="fr-FR" smtClean="0"/>
              <a:t>36</a:t>
            </a:fld>
            <a:endParaRPr lang="fr-FR"/>
          </a:p>
        </p:txBody>
      </p:sp>
    </p:spTree>
    <p:extLst>
      <p:ext uri="{BB962C8B-B14F-4D97-AF65-F5344CB8AC3E}">
        <p14:creationId xmlns:p14="http://schemas.microsoft.com/office/powerpoint/2010/main" val="4196823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7283DD-46AE-49E0-9D0C-775FA5999961}"/>
              </a:ext>
            </a:extLst>
          </p:cNvPr>
          <p:cNvSpPr>
            <a:spLocks noGrp="1"/>
          </p:cNvSpPr>
          <p:nvPr>
            <p:ph type="title"/>
          </p:nvPr>
        </p:nvSpPr>
        <p:spPr/>
        <p:txBody>
          <a:bodyPr/>
          <a:lstStyle/>
          <a:p>
            <a:r>
              <a:rPr lang="fr-FR" dirty="0"/>
              <a:t>Portrait</a:t>
            </a:r>
            <a:br>
              <a:rPr lang="fr-FR" dirty="0"/>
            </a:br>
            <a:r>
              <a:rPr lang="fr-FR" sz="2000" dirty="0"/>
              <a:t>Acrylique sur toile A5</a:t>
            </a:r>
          </a:p>
        </p:txBody>
      </p:sp>
      <p:pic>
        <p:nvPicPr>
          <p:cNvPr id="6" name="Espace réservé du contenu 5">
            <a:extLst>
              <a:ext uri="{FF2B5EF4-FFF2-40B4-BE49-F238E27FC236}">
                <a16:creationId xmlns:a16="http://schemas.microsoft.com/office/drawing/2014/main" id="{298D2593-F725-410E-8096-B13D36EF07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892271" y="2622291"/>
            <a:ext cx="4464769" cy="2976512"/>
          </a:xfrm>
        </p:spPr>
      </p:pic>
      <p:sp>
        <p:nvSpPr>
          <p:cNvPr id="4" name="Espace réservé du numéro de diapositive 3">
            <a:extLst>
              <a:ext uri="{FF2B5EF4-FFF2-40B4-BE49-F238E27FC236}">
                <a16:creationId xmlns:a16="http://schemas.microsoft.com/office/drawing/2014/main" id="{45DB7001-53AC-434A-824C-D077ABF054F7}"/>
              </a:ext>
            </a:extLst>
          </p:cNvPr>
          <p:cNvSpPr>
            <a:spLocks noGrp="1"/>
          </p:cNvSpPr>
          <p:nvPr>
            <p:ph type="sldNum" sz="quarter" idx="12"/>
          </p:nvPr>
        </p:nvSpPr>
        <p:spPr/>
        <p:txBody>
          <a:bodyPr/>
          <a:lstStyle/>
          <a:p>
            <a:fld id="{712A4494-0865-43C7-A849-93B9360C90A7}" type="slidenum">
              <a:rPr lang="fr-FR" smtClean="0"/>
              <a:t>37</a:t>
            </a:fld>
            <a:endParaRPr lang="fr-FR"/>
          </a:p>
        </p:txBody>
      </p:sp>
    </p:spTree>
    <p:extLst>
      <p:ext uri="{BB962C8B-B14F-4D97-AF65-F5344CB8AC3E}">
        <p14:creationId xmlns:p14="http://schemas.microsoft.com/office/powerpoint/2010/main" val="1078936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35F659-F15D-4881-ADAE-1A6729CEA36B}"/>
              </a:ext>
            </a:extLst>
          </p:cNvPr>
          <p:cNvSpPr>
            <a:spLocks noGrp="1"/>
          </p:cNvSpPr>
          <p:nvPr>
            <p:ph type="title"/>
          </p:nvPr>
        </p:nvSpPr>
        <p:spPr/>
        <p:txBody>
          <a:bodyPr>
            <a:normAutofit/>
          </a:bodyPr>
          <a:lstStyle/>
          <a:p>
            <a:r>
              <a:rPr lang="fr-FR" dirty="0"/>
              <a:t>Moon city</a:t>
            </a:r>
            <a:br>
              <a:rPr lang="fr-FR" dirty="0"/>
            </a:br>
            <a:r>
              <a:rPr lang="fr-FR" sz="2000" dirty="0"/>
              <a:t>Crayon et criterium format A4</a:t>
            </a:r>
            <a:br>
              <a:rPr lang="fr-FR" sz="2000" dirty="0"/>
            </a:br>
            <a:r>
              <a:rPr lang="fr-FR" sz="1800" b="0" i="0" u="none" strike="noStrike" dirty="0">
                <a:solidFill>
                  <a:srgbClr val="000000"/>
                </a:solidFill>
                <a:effectLst/>
                <a:latin typeface="Calibri" panose="020F0502020204030204" pitchFamily="34" charset="0"/>
              </a:rPr>
              <a:t>Ce dessin représente une ville de type oriental dans une lune</a:t>
            </a:r>
            <a:endParaRPr lang="fr-FR" dirty="0"/>
          </a:p>
        </p:txBody>
      </p:sp>
      <p:pic>
        <p:nvPicPr>
          <p:cNvPr id="6" name="Espace réservé du contenu 5">
            <a:extLst>
              <a:ext uri="{FF2B5EF4-FFF2-40B4-BE49-F238E27FC236}">
                <a16:creationId xmlns:a16="http://schemas.microsoft.com/office/drawing/2014/main" id="{F53F144C-FABD-4A32-A23E-23618E5954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5442" y="1737360"/>
            <a:ext cx="6430383" cy="4546481"/>
          </a:xfrm>
        </p:spPr>
      </p:pic>
      <p:sp>
        <p:nvSpPr>
          <p:cNvPr id="4" name="Espace réservé du numéro de diapositive 3">
            <a:extLst>
              <a:ext uri="{FF2B5EF4-FFF2-40B4-BE49-F238E27FC236}">
                <a16:creationId xmlns:a16="http://schemas.microsoft.com/office/drawing/2014/main" id="{6648A3CD-6D84-4BC6-AFA2-A5B71101DEAD}"/>
              </a:ext>
            </a:extLst>
          </p:cNvPr>
          <p:cNvSpPr>
            <a:spLocks noGrp="1"/>
          </p:cNvSpPr>
          <p:nvPr>
            <p:ph type="sldNum" sz="quarter" idx="12"/>
          </p:nvPr>
        </p:nvSpPr>
        <p:spPr/>
        <p:txBody>
          <a:bodyPr/>
          <a:lstStyle/>
          <a:p>
            <a:fld id="{712A4494-0865-43C7-A849-93B9360C90A7}" type="slidenum">
              <a:rPr lang="fr-FR" smtClean="0"/>
              <a:t>38</a:t>
            </a:fld>
            <a:endParaRPr lang="fr-FR"/>
          </a:p>
        </p:txBody>
      </p:sp>
    </p:spTree>
    <p:extLst>
      <p:ext uri="{BB962C8B-B14F-4D97-AF65-F5344CB8AC3E}">
        <p14:creationId xmlns:p14="http://schemas.microsoft.com/office/powerpoint/2010/main" val="166540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C8729D-F4CD-46E5-8DB0-BAB5368988CC}"/>
              </a:ext>
            </a:extLst>
          </p:cNvPr>
          <p:cNvSpPr>
            <a:spLocks noGrp="1"/>
          </p:cNvSpPr>
          <p:nvPr>
            <p:ph type="title"/>
          </p:nvPr>
        </p:nvSpPr>
        <p:spPr/>
        <p:txBody>
          <a:bodyPr>
            <a:normAutofit/>
          </a:bodyPr>
          <a:lstStyle/>
          <a:p>
            <a:r>
              <a:rPr lang="fr-FR" b="0" u="none" strike="noStrike" dirty="0">
                <a:solidFill>
                  <a:srgbClr val="000000"/>
                </a:solidFill>
                <a:effectLst/>
                <a:latin typeface="Calibri" panose="020F0502020204030204" pitchFamily="34" charset="0"/>
              </a:rPr>
              <a:t>Portrait d’une actrice : Melissa Roxburgh</a:t>
            </a:r>
            <a:r>
              <a:rPr lang="fr-FR" dirty="0"/>
              <a:t> </a:t>
            </a:r>
            <a:br>
              <a:rPr lang="fr-FR" dirty="0"/>
            </a:br>
            <a:r>
              <a:rPr lang="fr-FR" sz="1800" dirty="0">
                <a:solidFill>
                  <a:srgbClr val="000000"/>
                </a:solidFill>
                <a:latin typeface="Calibri" panose="020F0502020204030204" pitchFamily="34" charset="0"/>
              </a:rPr>
              <a:t>F</a:t>
            </a:r>
            <a:r>
              <a:rPr lang="fr-FR" sz="1800" b="0" i="0" u="none" strike="noStrike" dirty="0">
                <a:solidFill>
                  <a:srgbClr val="000000"/>
                </a:solidFill>
                <a:effectLst/>
                <a:latin typeface="Calibri" panose="020F0502020204030204" pitchFamily="34" charset="0"/>
              </a:rPr>
              <a:t>eutres à alcool et crayons pastels sec canson 24X32</a:t>
            </a:r>
            <a:r>
              <a:rPr lang="fr-FR" dirty="0"/>
              <a:t> </a:t>
            </a:r>
          </a:p>
        </p:txBody>
      </p:sp>
      <p:pic>
        <p:nvPicPr>
          <p:cNvPr id="6" name="Espace réservé du contenu 5">
            <a:extLst>
              <a:ext uri="{FF2B5EF4-FFF2-40B4-BE49-F238E27FC236}">
                <a16:creationId xmlns:a16="http://schemas.microsoft.com/office/drawing/2014/main" id="{FCF20A81-995F-405B-9716-A391F3F7D9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4818" y="1751806"/>
            <a:ext cx="3682251" cy="4567133"/>
          </a:xfrm>
        </p:spPr>
      </p:pic>
      <p:sp>
        <p:nvSpPr>
          <p:cNvPr id="4" name="Espace réservé du numéro de diapositive 3">
            <a:extLst>
              <a:ext uri="{FF2B5EF4-FFF2-40B4-BE49-F238E27FC236}">
                <a16:creationId xmlns:a16="http://schemas.microsoft.com/office/drawing/2014/main" id="{B06651EA-838E-4333-80BE-EE91AAC729E6}"/>
              </a:ext>
            </a:extLst>
          </p:cNvPr>
          <p:cNvSpPr>
            <a:spLocks noGrp="1"/>
          </p:cNvSpPr>
          <p:nvPr>
            <p:ph type="sldNum" sz="quarter" idx="12"/>
          </p:nvPr>
        </p:nvSpPr>
        <p:spPr/>
        <p:txBody>
          <a:bodyPr/>
          <a:lstStyle/>
          <a:p>
            <a:fld id="{712A4494-0865-43C7-A849-93B9360C90A7}" type="slidenum">
              <a:rPr lang="fr-FR" smtClean="0"/>
              <a:t>39</a:t>
            </a:fld>
            <a:endParaRPr lang="fr-FR"/>
          </a:p>
        </p:txBody>
      </p:sp>
    </p:spTree>
    <p:extLst>
      <p:ext uri="{BB962C8B-B14F-4D97-AF65-F5344CB8AC3E}">
        <p14:creationId xmlns:p14="http://schemas.microsoft.com/office/powerpoint/2010/main" val="3259264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2A8CDE-CD0E-4832-A332-9C8C03FACED6}"/>
              </a:ext>
            </a:extLst>
          </p:cNvPr>
          <p:cNvSpPr>
            <a:spLocks noGrp="1"/>
          </p:cNvSpPr>
          <p:nvPr>
            <p:ph type="title"/>
          </p:nvPr>
        </p:nvSpPr>
        <p:spPr/>
        <p:txBody>
          <a:bodyPr/>
          <a:lstStyle/>
          <a:p>
            <a:r>
              <a:rPr lang="fr-FR" dirty="0"/>
              <a:t>Aquarelle de fleurs</a:t>
            </a:r>
            <a:br>
              <a:rPr lang="fr-FR" dirty="0"/>
            </a:br>
            <a:r>
              <a:rPr lang="fr-FR" sz="2000" dirty="0"/>
              <a:t>24 x 32</a:t>
            </a:r>
          </a:p>
        </p:txBody>
      </p:sp>
      <p:pic>
        <p:nvPicPr>
          <p:cNvPr id="6" name="Espace réservé du contenu 5">
            <a:extLst>
              <a:ext uri="{FF2B5EF4-FFF2-40B4-BE49-F238E27FC236}">
                <a16:creationId xmlns:a16="http://schemas.microsoft.com/office/drawing/2014/main" id="{0F7C5A50-24DD-4632-8ACC-360CE636DD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9827" y="1792909"/>
            <a:ext cx="5851273" cy="4516452"/>
          </a:xfrm>
        </p:spPr>
      </p:pic>
      <p:sp>
        <p:nvSpPr>
          <p:cNvPr id="4" name="Espace réservé du numéro de diapositive 3">
            <a:extLst>
              <a:ext uri="{FF2B5EF4-FFF2-40B4-BE49-F238E27FC236}">
                <a16:creationId xmlns:a16="http://schemas.microsoft.com/office/drawing/2014/main" id="{A82C1317-2C4E-4B0E-889C-7F2513299EAC}"/>
              </a:ext>
            </a:extLst>
          </p:cNvPr>
          <p:cNvSpPr>
            <a:spLocks noGrp="1"/>
          </p:cNvSpPr>
          <p:nvPr>
            <p:ph type="sldNum" sz="quarter" idx="12"/>
          </p:nvPr>
        </p:nvSpPr>
        <p:spPr/>
        <p:txBody>
          <a:bodyPr/>
          <a:lstStyle/>
          <a:p>
            <a:fld id="{712A4494-0865-43C7-A849-93B9360C90A7}" type="slidenum">
              <a:rPr lang="fr-FR" smtClean="0"/>
              <a:t>4</a:t>
            </a:fld>
            <a:endParaRPr lang="fr-FR"/>
          </a:p>
        </p:txBody>
      </p:sp>
    </p:spTree>
    <p:extLst>
      <p:ext uri="{BB962C8B-B14F-4D97-AF65-F5344CB8AC3E}">
        <p14:creationId xmlns:p14="http://schemas.microsoft.com/office/powerpoint/2010/main" val="256604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139DE5-3D07-451C-924B-7B17B49BE625}"/>
              </a:ext>
            </a:extLst>
          </p:cNvPr>
          <p:cNvSpPr>
            <a:spLocks noGrp="1"/>
          </p:cNvSpPr>
          <p:nvPr>
            <p:ph type="title"/>
          </p:nvPr>
        </p:nvSpPr>
        <p:spPr/>
        <p:txBody>
          <a:bodyPr>
            <a:normAutofit fontScale="90000"/>
          </a:bodyPr>
          <a:lstStyle/>
          <a:p>
            <a:r>
              <a:rPr lang="fr-FR" dirty="0"/>
              <a:t>Néo Lion King</a:t>
            </a:r>
            <a:br>
              <a:rPr lang="fr-FR" dirty="0"/>
            </a:br>
            <a:r>
              <a:rPr lang="fr-FR" sz="1800" dirty="0">
                <a:solidFill>
                  <a:srgbClr val="000000"/>
                </a:solidFill>
                <a:latin typeface="Calibri" panose="020F0502020204030204" pitchFamily="34" charset="0"/>
              </a:rPr>
              <a:t>S</a:t>
            </a:r>
            <a:r>
              <a:rPr lang="fr-FR" sz="1800" b="0" i="0" u="none" strike="noStrike" dirty="0">
                <a:solidFill>
                  <a:srgbClr val="000000"/>
                </a:solidFill>
                <a:effectLst/>
                <a:latin typeface="Calibri" panose="020F0502020204030204" pitchFamily="34" charset="0"/>
              </a:rPr>
              <a:t>tylo à encre 0.3 et pour la partie gauche un crayon gris et un crayon de couleur noir. format A4.</a:t>
            </a:r>
            <a:r>
              <a:rPr lang="fr-FR" dirty="0"/>
              <a:t> </a:t>
            </a:r>
            <a:br>
              <a:rPr lang="fr-FR" dirty="0"/>
            </a:br>
            <a:r>
              <a:rPr lang="fr-FR" sz="1800" dirty="0">
                <a:solidFill>
                  <a:srgbClr val="000000"/>
                </a:solidFill>
                <a:latin typeface="Calibri" panose="020F0502020204030204" pitchFamily="34" charset="0"/>
              </a:rPr>
              <a:t>I</a:t>
            </a:r>
            <a:r>
              <a:rPr lang="fr-FR" sz="1800" b="0" i="0" u="none" strike="noStrike" dirty="0">
                <a:solidFill>
                  <a:srgbClr val="000000"/>
                </a:solidFill>
                <a:effectLst/>
                <a:latin typeface="Calibri" panose="020F0502020204030204" pitchFamily="34" charset="0"/>
              </a:rPr>
              <a:t>nspiré d'un youtubeur, visage d’un lion coupé en deux parties, l’une avec un style réaliste et l’autre partie du visage avec des formes géométriques</a:t>
            </a:r>
            <a:endParaRPr lang="fr-FR" dirty="0"/>
          </a:p>
        </p:txBody>
      </p:sp>
      <p:pic>
        <p:nvPicPr>
          <p:cNvPr id="6" name="Espace réservé du contenu 5">
            <a:extLst>
              <a:ext uri="{FF2B5EF4-FFF2-40B4-BE49-F238E27FC236}">
                <a16:creationId xmlns:a16="http://schemas.microsoft.com/office/drawing/2014/main" id="{D6475069-14B0-4246-94AD-054DE80706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2870" y="1727721"/>
            <a:ext cx="5253902" cy="4556119"/>
          </a:xfrm>
        </p:spPr>
      </p:pic>
      <p:sp>
        <p:nvSpPr>
          <p:cNvPr id="4" name="Espace réservé du numéro de diapositive 3">
            <a:extLst>
              <a:ext uri="{FF2B5EF4-FFF2-40B4-BE49-F238E27FC236}">
                <a16:creationId xmlns:a16="http://schemas.microsoft.com/office/drawing/2014/main" id="{D1921958-3818-4906-BE9A-06965F20B29E}"/>
              </a:ext>
            </a:extLst>
          </p:cNvPr>
          <p:cNvSpPr>
            <a:spLocks noGrp="1"/>
          </p:cNvSpPr>
          <p:nvPr>
            <p:ph type="sldNum" sz="quarter" idx="12"/>
          </p:nvPr>
        </p:nvSpPr>
        <p:spPr/>
        <p:txBody>
          <a:bodyPr/>
          <a:lstStyle/>
          <a:p>
            <a:fld id="{712A4494-0865-43C7-A849-93B9360C90A7}" type="slidenum">
              <a:rPr lang="fr-FR" smtClean="0"/>
              <a:t>40</a:t>
            </a:fld>
            <a:endParaRPr lang="fr-FR"/>
          </a:p>
        </p:txBody>
      </p:sp>
    </p:spTree>
    <p:extLst>
      <p:ext uri="{BB962C8B-B14F-4D97-AF65-F5344CB8AC3E}">
        <p14:creationId xmlns:p14="http://schemas.microsoft.com/office/powerpoint/2010/main" val="2632874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16F63B-4ED7-4FC4-A9AF-80DBBF2FCC76}"/>
              </a:ext>
            </a:extLst>
          </p:cNvPr>
          <p:cNvSpPr>
            <a:spLocks noGrp="1"/>
          </p:cNvSpPr>
          <p:nvPr>
            <p:ph type="title"/>
          </p:nvPr>
        </p:nvSpPr>
        <p:spPr/>
        <p:txBody>
          <a:bodyPr>
            <a:normAutofit fontScale="90000"/>
          </a:bodyPr>
          <a:lstStyle/>
          <a:p>
            <a:r>
              <a:rPr lang="fr-FR" dirty="0" err="1">
                <a:solidFill>
                  <a:srgbClr val="000000"/>
                </a:solidFill>
                <a:latin typeface="Calibri" panose="020F0502020204030204" pitchFamily="34" charset="0"/>
              </a:rPr>
              <a:t>Powehi</a:t>
            </a:r>
            <a:r>
              <a:rPr lang="fr-FR" dirty="0">
                <a:solidFill>
                  <a:srgbClr val="000000"/>
                </a:solidFill>
                <a:latin typeface="Calibri" panose="020F0502020204030204" pitchFamily="34" charset="0"/>
              </a:rPr>
              <a:t> – Nom </a:t>
            </a:r>
            <a:r>
              <a:rPr lang="fr-FR" dirty="0" err="1">
                <a:solidFill>
                  <a:srgbClr val="000000"/>
                </a:solidFill>
                <a:latin typeface="Calibri" panose="020F0502020204030204" pitchFamily="34" charset="0"/>
              </a:rPr>
              <a:t>hawaien</a:t>
            </a:r>
            <a:r>
              <a:rPr lang="fr-FR" dirty="0">
                <a:solidFill>
                  <a:srgbClr val="000000"/>
                </a:solidFill>
                <a:latin typeface="Calibri" panose="020F0502020204030204" pitchFamily="34" charset="0"/>
              </a:rPr>
              <a:t> du plus gros trou noir</a:t>
            </a:r>
            <a:br>
              <a:rPr lang="fr-FR" i="1" dirty="0">
                <a:solidFill>
                  <a:srgbClr val="000000"/>
                </a:solidFill>
                <a:latin typeface="Calibri" panose="020F0502020204030204" pitchFamily="34" charset="0"/>
              </a:rPr>
            </a:br>
            <a:r>
              <a:rPr lang="fr-FR" sz="2000" dirty="0">
                <a:solidFill>
                  <a:srgbClr val="000000"/>
                </a:solidFill>
                <a:latin typeface="Calibri" panose="020F0502020204030204" pitchFamily="34" charset="0"/>
              </a:rPr>
              <a:t>Travail sur plexi avec effet recto-verso</a:t>
            </a:r>
            <a:br>
              <a:rPr lang="fr-FR" sz="2000" i="1" dirty="0">
                <a:solidFill>
                  <a:srgbClr val="000000"/>
                </a:solidFill>
                <a:latin typeface="Calibri" panose="020F0502020204030204" pitchFamily="34" charset="0"/>
              </a:rPr>
            </a:br>
            <a:r>
              <a:rPr lang="fr-FR" sz="1800" b="0" i="0" u="none" strike="noStrike" dirty="0">
                <a:solidFill>
                  <a:srgbClr val="000000"/>
                </a:solidFill>
                <a:effectLst/>
                <a:latin typeface="Calibri" panose="020F0502020204030204" pitchFamily="34" charset="0"/>
              </a:rPr>
              <a:t>Œuvre transcendante sur jeux de lumières évoquant les méandres de la galaxie</a:t>
            </a:r>
            <a:r>
              <a:rPr lang="fr-FR" dirty="0"/>
              <a:t> </a:t>
            </a:r>
          </a:p>
        </p:txBody>
      </p:sp>
      <p:pic>
        <p:nvPicPr>
          <p:cNvPr id="6" name="Espace réservé du contenu 5">
            <a:extLst>
              <a:ext uri="{FF2B5EF4-FFF2-40B4-BE49-F238E27FC236}">
                <a16:creationId xmlns:a16="http://schemas.microsoft.com/office/drawing/2014/main" id="{2C78F108-E1DD-43DE-8A20-A525500069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1694" y="1737360"/>
            <a:ext cx="4892449" cy="4610277"/>
          </a:xfrm>
        </p:spPr>
      </p:pic>
      <p:sp>
        <p:nvSpPr>
          <p:cNvPr id="4" name="Espace réservé du numéro de diapositive 3">
            <a:extLst>
              <a:ext uri="{FF2B5EF4-FFF2-40B4-BE49-F238E27FC236}">
                <a16:creationId xmlns:a16="http://schemas.microsoft.com/office/drawing/2014/main" id="{3A87E717-D642-4B13-B594-AD2E4CFAAB8C}"/>
              </a:ext>
            </a:extLst>
          </p:cNvPr>
          <p:cNvSpPr>
            <a:spLocks noGrp="1"/>
          </p:cNvSpPr>
          <p:nvPr>
            <p:ph type="sldNum" sz="quarter" idx="12"/>
          </p:nvPr>
        </p:nvSpPr>
        <p:spPr/>
        <p:txBody>
          <a:bodyPr/>
          <a:lstStyle/>
          <a:p>
            <a:fld id="{712A4494-0865-43C7-A849-93B9360C90A7}" type="slidenum">
              <a:rPr lang="fr-FR" smtClean="0"/>
              <a:t>41</a:t>
            </a:fld>
            <a:endParaRPr lang="fr-FR"/>
          </a:p>
        </p:txBody>
      </p:sp>
    </p:spTree>
    <p:extLst>
      <p:ext uri="{BB962C8B-B14F-4D97-AF65-F5344CB8AC3E}">
        <p14:creationId xmlns:p14="http://schemas.microsoft.com/office/powerpoint/2010/main" val="512078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23E00-02DB-45D1-92CA-167B13907665}"/>
              </a:ext>
            </a:extLst>
          </p:cNvPr>
          <p:cNvSpPr>
            <a:spLocks noGrp="1"/>
          </p:cNvSpPr>
          <p:nvPr>
            <p:ph type="title"/>
          </p:nvPr>
        </p:nvSpPr>
        <p:spPr/>
        <p:txBody>
          <a:bodyPr>
            <a:normAutofit fontScale="90000"/>
          </a:bodyPr>
          <a:lstStyle/>
          <a:p>
            <a:r>
              <a:rPr lang="fr-FR" dirty="0"/>
              <a:t>La promenade illuminée</a:t>
            </a:r>
            <a:br>
              <a:rPr lang="fr-FR" dirty="0"/>
            </a:br>
            <a:r>
              <a:rPr lang="fr-FR" sz="1800" b="0" i="0" u="none" strike="noStrike" dirty="0">
                <a:solidFill>
                  <a:srgbClr val="000000"/>
                </a:solidFill>
                <a:effectLst/>
              </a:rPr>
              <a:t>Pose longue de 5 secondes : trepied+D7500 : 50mm F32 5s ISO50. Retouche sur Lightroom. Format :JPEG 5600*3728</a:t>
            </a:r>
            <a:br>
              <a:rPr lang="fr-FR" sz="1800" b="0" i="0" u="none" strike="noStrike" dirty="0">
                <a:solidFill>
                  <a:srgbClr val="000000"/>
                </a:solidFill>
                <a:effectLst/>
              </a:rPr>
            </a:br>
            <a:r>
              <a:rPr lang="fr-FR" sz="1800" b="0" i="0" u="none" strike="noStrike" dirty="0">
                <a:solidFill>
                  <a:srgbClr val="000000"/>
                </a:solidFill>
                <a:effectLst/>
                <a:latin typeface="Calibri" panose="020F0502020204030204" pitchFamily="34" charset="0"/>
              </a:rPr>
              <a:t>Prise de vue longue de la promenade et ses palmiers illuminés</a:t>
            </a:r>
            <a:r>
              <a:rPr lang="fr-FR" dirty="0"/>
              <a:t> </a:t>
            </a:r>
          </a:p>
        </p:txBody>
      </p:sp>
      <p:pic>
        <p:nvPicPr>
          <p:cNvPr id="6" name="Espace réservé du contenu 5">
            <a:extLst>
              <a:ext uri="{FF2B5EF4-FFF2-40B4-BE49-F238E27FC236}">
                <a16:creationId xmlns:a16="http://schemas.microsoft.com/office/drawing/2014/main" id="{9C91BBED-BF52-41A6-B1A0-3C3EF571A1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4803" y="1846263"/>
            <a:ext cx="6042719" cy="4022725"/>
          </a:xfrm>
        </p:spPr>
      </p:pic>
      <p:sp>
        <p:nvSpPr>
          <p:cNvPr id="4" name="Espace réservé du numéro de diapositive 3">
            <a:extLst>
              <a:ext uri="{FF2B5EF4-FFF2-40B4-BE49-F238E27FC236}">
                <a16:creationId xmlns:a16="http://schemas.microsoft.com/office/drawing/2014/main" id="{12299B32-13DC-4E80-8824-4017A4220B04}"/>
              </a:ext>
            </a:extLst>
          </p:cNvPr>
          <p:cNvSpPr>
            <a:spLocks noGrp="1"/>
          </p:cNvSpPr>
          <p:nvPr>
            <p:ph type="sldNum" sz="quarter" idx="12"/>
          </p:nvPr>
        </p:nvSpPr>
        <p:spPr/>
        <p:txBody>
          <a:bodyPr/>
          <a:lstStyle/>
          <a:p>
            <a:fld id="{712A4494-0865-43C7-A849-93B9360C90A7}" type="slidenum">
              <a:rPr lang="fr-FR" smtClean="0"/>
              <a:t>42</a:t>
            </a:fld>
            <a:endParaRPr lang="fr-FR"/>
          </a:p>
        </p:txBody>
      </p:sp>
    </p:spTree>
    <p:extLst>
      <p:ext uri="{BB962C8B-B14F-4D97-AF65-F5344CB8AC3E}">
        <p14:creationId xmlns:p14="http://schemas.microsoft.com/office/powerpoint/2010/main" val="958781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A026D4-5F6D-4FE5-9CCE-55949B30E0FF}"/>
              </a:ext>
            </a:extLst>
          </p:cNvPr>
          <p:cNvSpPr>
            <a:spLocks noGrp="1"/>
          </p:cNvSpPr>
          <p:nvPr>
            <p:ph type="title"/>
          </p:nvPr>
        </p:nvSpPr>
        <p:spPr/>
        <p:txBody>
          <a:bodyPr>
            <a:normAutofit/>
          </a:bodyPr>
          <a:lstStyle/>
          <a:p>
            <a:r>
              <a:rPr lang="fr-FR" dirty="0"/>
              <a:t>Put on a happy face</a:t>
            </a:r>
            <a:br>
              <a:rPr lang="fr-FR" dirty="0"/>
            </a:br>
            <a:r>
              <a:rPr lang="fr-FR" sz="2000" dirty="0"/>
              <a:t>Crayons de couleur, feutres alcool sur Canson blanc</a:t>
            </a:r>
            <a:br>
              <a:rPr lang="fr-FR" sz="2000" dirty="0"/>
            </a:br>
            <a:r>
              <a:rPr lang="fr-FR" sz="1800" b="0" i="0" u="none" strike="noStrike" dirty="0">
                <a:solidFill>
                  <a:srgbClr val="000000"/>
                </a:solidFill>
                <a:effectLst/>
                <a:latin typeface="Calibri" panose="020F0502020204030204" pitchFamily="34" charset="0"/>
              </a:rPr>
              <a:t>Tout comme le </a:t>
            </a:r>
            <a:r>
              <a:rPr lang="fr-FR" sz="1800" b="0" i="0" u="none" strike="noStrike" dirty="0" err="1">
                <a:solidFill>
                  <a:srgbClr val="000000"/>
                </a:solidFill>
                <a:effectLst/>
                <a:latin typeface="Calibri" panose="020F0502020204030204" pitchFamily="34" charset="0"/>
              </a:rPr>
              <a:t>jocker</a:t>
            </a:r>
            <a:r>
              <a:rPr lang="fr-FR" sz="1800" b="0" i="0" u="none" strike="noStrike" dirty="0">
                <a:solidFill>
                  <a:srgbClr val="000000"/>
                </a:solidFill>
                <a:effectLst/>
                <a:latin typeface="Calibri" panose="020F0502020204030204" pitchFamily="34" charset="0"/>
              </a:rPr>
              <a:t> nous portons tous des masques</a:t>
            </a:r>
            <a:endParaRPr lang="fr-FR" dirty="0"/>
          </a:p>
        </p:txBody>
      </p:sp>
      <p:pic>
        <p:nvPicPr>
          <p:cNvPr id="6" name="Espace réservé du contenu 5">
            <a:extLst>
              <a:ext uri="{FF2B5EF4-FFF2-40B4-BE49-F238E27FC236}">
                <a16:creationId xmlns:a16="http://schemas.microsoft.com/office/drawing/2014/main" id="{C31962AB-6B75-4B8A-ACE6-CE0D48E51F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51208" y="1846263"/>
            <a:ext cx="3031825" cy="4435128"/>
          </a:xfrm>
        </p:spPr>
      </p:pic>
      <p:sp>
        <p:nvSpPr>
          <p:cNvPr id="4" name="Espace réservé du numéro de diapositive 3">
            <a:extLst>
              <a:ext uri="{FF2B5EF4-FFF2-40B4-BE49-F238E27FC236}">
                <a16:creationId xmlns:a16="http://schemas.microsoft.com/office/drawing/2014/main" id="{ECA01526-CA52-4304-B0B6-0C36BE8F036E}"/>
              </a:ext>
            </a:extLst>
          </p:cNvPr>
          <p:cNvSpPr>
            <a:spLocks noGrp="1"/>
          </p:cNvSpPr>
          <p:nvPr>
            <p:ph type="sldNum" sz="quarter" idx="12"/>
          </p:nvPr>
        </p:nvSpPr>
        <p:spPr/>
        <p:txBody>
          <a:bodyPr/>
          <a:lstStyle/>
          <a:p>
            <a:fld id="{712A4494-0865-43C7-A849-93B9360C90A7}" type="slidenum">
              <a:rPr lang="fr-FR" smtClean="0"/>
              <a:t>43</a:t>
            </a:fld>
            <a:endParaRPr lang="fr-FR"/>
          </a:p>
        </p:txBody>
      </p:sp>
    </p:spTree>
    <p:extLst>
      <p:ext uri="{BB962C8B-B14F-4D97-AF65-F5344CB8AC3E}">
        <p14:creationId xmlns:p14="http://schemas.microsoft.com/office/powerpoint/2010/main" val="2507712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E173C6-0F74-4603-9CEB-AC40F24E9BA2}"/>
              </a:ext>
            </a:extLst>
          </p:cNvPr>
          <p:cNvSpPr>
            <a:spLocks noGrp="1"/>
          </p:cNvSpPr>
          <p:nvPr>
            <p:ph type="title"/>
          </p:nvPr>
        </p:nvSpPr>
        <p:spPr/>
        <p:txBody>
          <a:bodyPr>
            <a:normAutofit fontScale="90000"/>
          </a:bodyPr>
          <a:lstStyle/>
          <a:p>
            <a:r>
              <a:rPr lang="fr-FR" dirty="0"/>
              <a:t>Regarde le ciel, regarde le ciel, regarde le ciel !</a:t>
            </a:r>
            <a:br>
              <a:rPr lang="fr-FR" dirty="0"/>
            </a:br>
            <a:r>
              <a:rPr lang="fr-FR" sz="2000" dirty="0"/>
              <a:t>Photographie et graphisme numérique</a:t>
            </a:r>
            <a:br>
              <a:rPr lang="fr-FR" sz="2000" dirty="0"/>
            </a:br>
            <a:r>
              <a:rPr lang="fr-FR" sz="1800" b="0" i="0" u="none" strike="noStrike" dirty="0">
                <a:solidFill>
                  <a:srgbClr val="000000"/>
                </a:solidFill>
                <a:effectLst/>
                <a:latin typeface="Calibri" panose="020F0502020204030204" pitchFamily="34" charset="0"/>
              </a:rPr>
              <a:t>Les yeux vers le ciel des Rives du Loup depuis une rive de mots</a:t>
            </a:r>
            <a:endParaRPr lang="fr-FR" dirty="0"/>
          </a:p>
        </p:txBody>
      </p:sp>
      <p:pic>
        <p:nvPicPr>
          <p:cNvPr id="6" name="Espace réservé du contenu 5">
            <a:extLst>
              <a:ext uri="{FF2B5EF4-FFF2-40B4-BE49-F238E27FC236}">
                <a16:creationId xmlns:a16="http://schemas.microsoft.com/office/drawing/2014/main" id="{F2E9A8B2-99CA-4DE4-B75A-518C8CF029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4398" y="1846263"/>
            <a:ext cx="6682758" cy="4448211"/>
          </a:xfrm>
        </p:spPr>
      </p:pic>
      <p:sp>
        <p:nvSpPr>
          <p:cNvPr id="4" name="Espace réservé du numéro de diapositive 3">
            <a:extLst>
              <a:ext uri="{FF2B5EF4-FFF2-40B4-BE49-F238E27FC236}">
                <a16:creationId xmlns:a16="http://schemas.microsoft.com/office/drawing/2014/main" id="{16CABFBD-43DB-4458-9C8C-4B0D417FF9CD}"/>
              </a:ext>
            </a:extLst>
          </p:cNvPr>
          <p:cNvSpPr>
            <a:spLocks noGrp="1"/>
          </p:cNvSpPr>
          <p:nvPr>
            <p:ph type="sldNum" sz="quarter" idx="12"/>
          </p:nvPr>
        </p:nvSpPr>
        <p:spPr/>
        <p:txBody>
          <a:bodyPr/>
          <a:lstStyle/>
          <a:p>
            <a:fld id="{712A4494-0865-43C7-A849-93B9360C90A7}" type="slidenum">
              <a:rPr lang="fr-FR" smtClean="0"/>
              <a:t>44</a:t>
            </a:fld>
            <a:endParaRPr lang="fr-FR"/>
          </a:p>
        </p:txBody>
      </p:sp>
    </p:spTree>
    <p:extLst>
      <p:ext uri="{BB962C8B-B14F-4D97-AF65-F5344CB8AC3E}">
        <p14:creationId xmlns:p14="http://schemas.microsoft.com/office/powerpoint/2010/main" val="2198473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87EFA1-AB16-4DA3-9654-116822A8A054}"/>
              </a:ext>
            </a:extLst>
          </p:cNvPr>
          <p:cNvSpPr>
            <a:spLocks noGrp="1"/>
          </p:cNvSpPr>
          <p:nvPr>
            <p:ph type="title"/>
          </p:nvPr>
        </p:nvSpPr>
        <p:spPr/>
        <p:txBody>
          <a:bodyPr>
            <a:normAutofit/>
          </a:bodyPr>
          <a:lstStyle/>
          <a:p>
            <a:r>
              <a:rPr lang="fr-FR" dirty="0"/>
              <a:t>Silence, on tourne !</a:t>
            </a:r>
            <a:br>
              <a:rPr lang="fr-FR" dirty="0"/>
            </a:br>
            <a:r>
              <a:rPr lang="fr-FR" sz="2000" dirty="0"/>
              <a:t>Crayon graphite Canson A3</a:t>
            </a:r>
            <a:br>
              <a:rPr lang="fr-FR" sz="2000" dirty="0"/>
            </a:br>
            <a:r>
              <a:rPr lang="fr-FR" sz="1800" b="0" u="none" strike="noStrike" dirty="0">
                <a:solidFill>
                  <a:srgbClr val="000000"/>
                </a:solidFill>
                <a:effectLst/>
                <a:latin typeface="Calibri" panose="020F0502020204030204" pitchFamily="34" charset="0"/>
              </a:rPr>
              <a:t>Le cinéma demeure éternel. Hommage à Heath </a:t>
            </a:r>
            <a:r>
              <a:rPr lang="fr-FR" sz="1800" b="0" u="none" strike="noStrike" dirty="0" err="1">
                <a:solidFill>
                  <a:srgbClr val="000000"/>
                </a:solidFill>
                <a:effectLst/>
                <a:latin typeface="Calibri" panose="020F0502020204030204" pitchFamily="34" charset="0"/>
              </a:rPr>
              <a:t>Ledger</a:t>
            </a:r>
            <a:endParaRPr lang="fr-FR" dirty="0"/>
          </a:p>
        </p:txBody>
      </p:sp>
      <p:pic>
        <p:nvPicPr>
          <p:cNvPr id="6" name="Espace réservé du contenu 5">
            <a:extLst>
              <a:ext uri="{FF2B5EF4-FFF2-40B4-BE49-F238E27FC236}">
                <a16:creationId xmlns:a16="http://schemas.microsoft.com/office/drawing/2014/main" id="{312E8F7C-0965-4083-B6B7-A064498DD0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4346" y="1846263"/>
            <a:ext cx="5959302" cy="4469477"/>
          </a:xfrm>
        </p:spPr>
      </p:pic>
      <p:sp>
        <p:nvSpPr>
          <p:cNvPr id="4" name="Espace réservé du numéro de diapositive 3">
            <a:extLst>
              <a:ext uri="{FF2B5EF4-FFF2-40B4-BE49-F238E27FC236}">
                <a16:creationId xmlns:a16="http://schemas.microsoft.com/office/drawing/2014/main" id="{E46CD2D1-9984-4281-9387-B73C30A9BF7B}"/>
              </a:ext>
            </a:extLst>
          </p:cNvPr>
          <p:cNvSpPr>
            <a:spLocks noGrp="1"/>
          </p:cNvSpPr>
          <p:nvPr>
            <p:ph type="sldNum" sz="quarter" idx="12"/>
          </p:nvPr>
        </p:nvSpPr>
        <p:spPr/>
        <p:txBody>
          <a:bodyPr/>
          <a:lstStyle/>
          <a:p>
            <a:fld id="{712A4494-0865-43C7-A849-93B9360C90A7}" type="slidenum">
              <a:rPr lang="fr-FR" smtClean="0"/>
              <a:t>45</a:t>
            </a:fld>
            <a:endParaRPr lang="fr-FR"/>
          </a:p>
        </p:txBody>
      </p:sp>
    </p:spTree>
    <p:extLst>
      <p:ext uri="{BB962C8B-B14F-4D97-AF65-F5344CB8AC3E}">
        <p14:creationId xmlns:p14="http://schemas.microsoft.com/office/powerpoint/2010/main" val="12033130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40C885-7D61-4EE5-AFE2-53EC323ADA75}"/>
              </a:ext>
            </a:extLst>
          </p:cNvPr>
          <p:cNvSpPr>
            <a:spLocks noGrp="1"/>
          </p:cNvSpPr>
          <p:nvPr>
            <p:ph type="title"/>
          </p:nvPr>
        </p:nvSpPr>
        <p:spPr/>
        <p:txBody>
          <a:bodyPr/>
          <a:lstStyle/>
          <a:p>
            <a:r>
              <a:rPr lang="fr-FR" dirty="0"/>
              <a:t>Sligo – Irlande</a:t>
            </a:r>
            <a:br>
              <a:rPr lang="fr-FR" dirty="0"/>
            </a:br>
            <a:r>
              <a:rPr lang="fr-FR" sz="2000" dirty="0"/>
              <a:t>Photo</a:t>
            </a:r>
            <a:endParaRPr lang="fr-FR" dirty="0"/>
          </a:p>
        </p:txBody>
      </p:sp>
      <p:pic>
        <p:nvPicPr>
          <p:cNvPr id="6" name="Espace réservé du contenu 5">
            <a:extLst>
              <a:ext uri="{FF2B5EF4-FFF2-40B4-BE49-F238E27FC236}">
                <a16:creationId xmlns:a16="http://schemas.microsoft.com/office/drawing/2014/main" id="{E00BB034-BA77-46FC-B4BD-1C12E8E110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7777" y="1899426"/>
            <a:ext cx="6565953" cy="4375592"/>
          </a:xfrm>
        </p:spPr>
      </p:pic>
      <p:sp>
        <p:nvSpPr>
          <p:cNvPr id="4" name="Espace réservé du numéro de diapositive 3">
            <a:extLst>
              <a:ext uri="{FF2B5EF4-FFF2-40B4-BE49-F238E27FC236}">
                <a16:creationId xmlns:a16="http://schemas.microsoft.com/office/drawing/2014/main" id="{D5222550-C465-4B1B-B234-731CDFDDFD3B}"/>
              </a:ext>
            </a:extLst>
          </p:cNvPr>
          <p:cNvSpPr>
            <a:spLocks noGrp="1"/>
          </p:cNvSpPr>
          <p:nvPr>
            <p:ph type="sldNum" sz="quarter" idx="12"/>
          </p:nvPr>
        </p:nvSpPr>
        <p:spPr/>
        <p:txBody>
          <a:bodyPr/>
          <a:lstStyle/>
          <a:p>
            <a:fld id="{712A4494-0865-43C7-A849-93B9360C90A7}" type="slidenum">
              <a:rPr lang="fr-FR" smtClean="0"/>
              <a:t>46</a:t>
            </a:fld>
            <a:endParaRPr lang="fr-FR"/>
          </a:p>
        </p:txBody>
      </p:sp>
    </p:spTree>
    <p:extLst>
      <p:ext uri="{BB962C8B-B14F-4D97-AF65-F5344CB8AC3E}">
        <p14:creationId xmlns:p14="http://schemas.microsoft.com/office/powerpoint/2010/main" val="3551419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086C60-3222-46AC-B7F1-362A5BD114F6}"/>
              </a:ext>
            </a:extLst>
          </p:cNvPr>
          <p:cNvSpPr>
            <a:spLocks noGrp="1"/>
          </p:cNvSpPr>
          <p:nvPr>
            <p:ph type="title"/>
          </p:nvPr>
        </p:nvSpPr>
        <p:spPr/>
        <p:txBody>
          <a:bodyPr>
            <a:normAutofit fontScale="90000"/>
          </a:bodyPr>
          <a:lstStyle/>
          <a:p>
            <a:r>
              <a:rPr lang="fr-FR" dirty="0"/>
              <a:t>Sentiments sur mimosa</a:t>
            </a:r>
            <a:br>
              <a:rPr lang="fr-FR" dirty="0"/>
            </a:br>
            <a:r>
              <a:rPr lang="fr-FR" sz="2000" dirty="0" err="1"/>
              <a:t>Acrilique</a:t>
            </a:r>
            <a:r>
              <a:rPr lang="fr-FR" sz="2000" dirty="0"/>
              <a:t> sur carton recyclé</a:t>
            </a:r>
            <a:br>
              <a:rPr lang="fr-FR" sz="2000" dirty="0"/>
            </a:br>
            <a:r>
              <a:rPr lang="fr-FR" sz="1800" b="0" i="0" u="none" strike="noStrike" dirty="0">
                <a:solidFill>
                  <a:srgbClr val="000000"/>
                </a:solidFill>
                <a:effectLst/>
                <a:latin typeface="Calibri" panose="020F0502020204030204" pitchFamily="34" charset="0"/>
              </a:rPr>
              <a:t>Suite de fin d'après midi chez ma grand-mère, entre amour, larmes et mimosa</a:t>
            </a:r>
            <a:r>
              <a:rPr lang="fr-FR" dirty="0"/>
              <a:t> </a:t>
            </a:r>
          </a:p>
        </p:txBody>
      </p:sp>
      <p:pic>
        <p:nvPicPr>
          <p:cNvPr id="6" name="Espace réservé du contenu 5">
            <a:extLst>
              <a:ext uri="{FF2B5EF4-FFF2-40B4-BE49-F238E27FC236}">
                <a16:creationId xmlns:a16="http://schemas.microsoft.com/office/drawing/2014/main" id="{D551C50D-8F97-4D93-A631-9E9EC85D43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18303" y="1737360"/>
            <a:ext cx="6806432" cy="4535849"/>
          </a:xfrm>
        </p:spPr>
      </p:pic>
      <p:sp>
        <p:nvSpPr>
          <p:cNvPr id="4" name="Espace réservé du numéro de diapositive 3">
            <a:extLst>
              <a:ext uri="{FF2B5EF4-FFF2-40B4-BE49-F238E27FC236}">
                <a16:creationId xmlns:a16="http://schemas.microsoft.com/office/drawing/2014/main" id="{91D25851-9E38-4E72-BA9D-F1EC707983E8}"/>
              </a:ext>
            </a:extLst>
          </p:cNvPr>
          <p:cNvSpPr>
            <a:spLocks noGrp="1"/>
          </p:cNvSpPr>
          <p:nvPr>
            <p:ph type="sldNum" sz="quarter" idx="12"/>
          </p:nvPr>
        </p:nvSpPr>
        <p:spPr/>
        <p:txBody>
          <a:bodyPr/>
          <a:lstStyle/>
          <a:p>
            <a:fld id="{712A4494-0865-43C7-A849-93B9360C90A7}" type="slidenum">
              <a:rPr lang="fr-FR" smtClean="0"/>
              <a:t>47</a:t>
            </a:fld>
            <a:endParaRPr lang="fr-FR"/>
          </a:p>
        </p:txBody>
      </p:sp>
    </p:spTree>
    <p:extLst>
      <p:ext uri="{BB962C8B-B14F-4D97-AF65-F5344CB8AC3E}">
        <p14:creationId xmlns:p14="http://schemas.microsoft.com/office/powerpoint/2010/main" val="31045465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6262E8-A723-4489-ABDC-6B1F409C1C0C}"/>
              </a:ext>
            </a:extLst>
          </p:cNvPr>
          <p:cNvSpPr>
            <a:spLocks noGrp="1"/>
          </p:cNvSpPr>
          <p:nvPr>
            <p:ph type="title"/>
          </p:nvPr>
        </p:nvSpPr>
        <p:spPr/>
        <p:txBody>
          <a:bodyPr>
            <a:normAutofit/>
          </a:bodyPr>
          <a:lstStyle/>
          <a:p>
            <a:r>
              <a:rPr lang="fr-FR" dirty="0"/>
              <a:t>Spectrum</a:t>
            </a:r>
            <a:br>
              <a:rPr lang="fr-FR" dirty="0"/>
            </a:br>
            <a:r>
              <a:rPr lang="fr-FR" sz="2000" dirty="0"/>
              <a:t>Acrylique</a:t>
            </a:r>
            <a:endParaRPr lang="fr-FR" dirty="0"/>
          </a:p>
        </p:txBody>
      </p:sp>
      <p:pic>
        <p:nvPicPr>
          <p:cNvPr id="6" name="Espace réservé du contenu 5">
            <a:extLst>
              <a:ext uri="{FF2B5EF4-FFF2-40B4-BE49-F238E27FC236}">
                <a16:creationId xmlns:a16="http://schemas.microsoft.com/office/drawing/2014/main" id="{862F2A6B-00FC-410D-8DA5-609B447198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4663" y="1867528"/>
            <a:ext cx="5930949" cy="4448212"/>
          </a:xfrm>
        </p:spPr>
      </p:pic>
      <p:sp>
        <p:nvSpPr>
          <p:cNvPr id="4" name="Espace réservé du numéro de diapositive 3">
            <a:extLst>
              <a:ext uri="{FF2B5EF4-FFF2-40B4-BE49-F238E27FC236}">
                <a16:creationId xmlns:a16="http://schemas.microsoft.com/office/drawing/2014/main" id="{8C4F99DF-C20D-42E5-9B0A-9B54BEBE12ED}"/>
              </a:ext>
            </a:extLst>
          </p:cNvPr>
          <p:cNvSpPr>
            <a:spLocks noGrp="1"/>
          </p:cNvSpPr>
          <p:nvPr>
            <p:ph type="sldNum" sz="quarter" idx="12"/>
          </p:nvPr>
        </p:nvSpPr>
        <p:spPr/>
        <p:txBody>
          <a:bodyPr/>
          <a:lstStyle/>
          <a:p>
            <a:fld id="{712A4494-0865-43C7-A849-93B9360C90A7}" type="slidenum">
              <a:rPr lang="fr-FR" smtClean="0"/>
              <a:t>48</a:t>
            </a:fld>
            <a:endParaRPr lang="fr-FR"/>
          </a:p>
        </p:txBody>
      </p:sp>
    </p:spTree>
    <p:extLst>
      <p:ext uri="{BB962C8B-B14F-4D97-AF65-F5344CB8AC3E}">
        <p14:creationId xmlns:p14="http://schemas.microsoft.com/office/powerpoint/2010/main" val="1957073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207F4C-5583-4A2D-B557-9EF26ED3FF43}"/>
              </a:ext>
            </a:extLst>
          </p:cNvPr>
          <p:cNvSpPr>
            <a:spLocks noGrp="1"/>
          </p:cNvSpPr>
          <p:nvPr>
            <p:ph type="title"/>
          </p:nvPr>
        </p:nvSpPr>
        <p:spPr/>
        <p:txBody>
          <a:bodyPr>
            <a:normAutofit/>
          </a:bodyPr>
          <a:lstStyle/>
          <a:p>
            <a:r>
              <a:rPr lang="fr-FR" dirty="0"/>
              <a:t>The </a:t>
            </a:r>
            <a:r>
              <a:rPr lang="fr-FR" dirty="0" err="1"/>
              <a:t>scooterist</a:t>
            </a:r>
            <a:r>
              <a:rPr lang="fr-FR" dirty="0"/>
              <a:t> 90</a:t>
            </a:r>
            <a:br>
              <a:rPr lang="fr-FR" dirty="0"/>
            </a:br>
            <a:r>
              <a:rPr lang="fr-FR" sz="2200" dirty="0"/>
              <a:t>E</a:t>
            </a:r>
            <a:r>
              <a:rPr lang="fr-FR" sz="1800" b="0" i="0" u="none" strike="noStrike" dirty="0">
                <a:solidFill>
                  <a:srgbClr val="000000"/>
                </a:solidFill>
                <a:effectLst/>
                <a:latin typeface="Calibri" panose="020F0502020204030204" pitchFamily="34" charset="0"/>
              </a:rPr>
              <a:t>squisse au crayon, criterium, stylos à encre 0.2 et feutres à alcool  Format 32,6 cm x 27,8 cm</a:t>
            </a:r>
            <a:r>
              <a:rPr lang="fr-FR" sz="900" dirty="0"/>
              <a:t> </a:t>
            </a:r>
            <a:br>
              <a:rPr lang="fr-FR" sz="2000" dirty="0"/>
            </a:br>
            <a:r>
              <a:rPr lang="fr-FR" sz="1400" dirty="0"/>
              <a:t>Crane avec casque de motard</a:t>
            </a:r>
            <a:endParaRPr lang="fr-FR" dirty="0"/>
          </a:p>
        </p:txBody>
      </p:sp>
      <p:pic>
        <p:nvPicPr>
          <p:cNvPr id="6" name="Espace réservé du contenu 5">
            <a:extLst>
              <a:ext uri="{FF2B5EF4-FFF2-40B4-BE49-F238E27FC236}">
                <a16:creationId xmlns:a16="http://schemas.microsoft.com/office/drawing/2014/main" id="{200A79DE-A567-477C-840C-BD933E0030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6825" y="1920691"/>
            <a:ext cx="3956907" cy="4373783"/>
          </a:xfrm>
        </p:spPr>
      </p:pic>
      <p:sp>
        <p:nvSpPr>
          <p:cNvPr id="4" name="Espace réservé du numéro de diapositive 3">
            <a:extLst>
              <a:ext uri="{FF2B5EF4-FFF2-40B4-BE49-F238E27FC236}">
                <a16:creationId xmlns:a16="http://schemas.microsoft.com/office/drawing/2014/main" id="{DEE505E8-2C4E-4624-A839-91F92E0BBC9C}"/>
              </a:ext>
            </a:extLst>
          </p:cNvPr>
          <p:cNvSpPr>
            <a:spLocks noGrp="1"/>
          </p:cNvSpPr>
          <p:nvPr>
            <p:ph type="sldNum" sz="quarter" idx="12"/>
          </p:nvPr>
        </p:nvSpPr>
        <p:spPr/>
        <p:txBody>
          <a:bodyPr/>
          <a:lstStyle/>
          <a:p>
            <a:fld id="{712A4494-0865-43C7-A849-93B9360C90A7}" type="slidenum">
              <a:rPr lang="fr-FR" smtClean="0"/>
              <a:t>49</a:t>
            </a:fld>
            <a:endParaRPr lang="fr-FR"/>
          </a:p>
        </p:txBody>
      </p:sp>
    </p:spTree>
    <p:extLst>
      <p:ext uri="{BB962C8B-B14F-4D97-AF65-F5344CB8AC3E}">
        <p14:creationId xmlns:p14="http://schemas.microsoft.com/office/powerpoint/2010/main" val="3840273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2FA0A6-1D2E-4086-894B-2F1EBA46FF27}"/>
              </a:ext>
            </a:extLst>
          </p:cNvPr>
          <p:cNvSpPr>
            <a:spLocks noGrp="1"/>
          </p:cNvSpPr>
          <p:nvPr>
            <p:ph type="title"/>
          </p:nvPr>
        </p:nvSpPr>
        <p:spPr/>
        <p:txBody>
          <a:bodyPr>
            <a:normAutofit/>
          </a:bodyPr>
          <a:lstStyle/>
          <a:p>
            <a:r>
              <a:rPr lang="fr-FR" dirty="0"/>
              <a:t>Arizona</a:t>
            </a:r>
            <a:br>
              <a:rPr lang="fr-FR" dirty="0"/>
            </a:br>
            <a:r>
              <a:rPr lang="fr-FR" sz="2200" dirty="0"/>
              <a:t>Photographie numérique</a:t>
            </a:r>
            <a:endParaRPr lang="fr-FR" dirty="0"/>
          </a:p>
        </p:txBody>
      </p:sp>
      <p:pic>
        <p:nvPicPr>
          <p:cNvPr id="6" name="Espace réservé du contenu 5">
            <a:extLst>
              <a:ext uri="{FF2B5EF4-FFF2-40B4-BE49-F238E27FC236}">
                <a16:creationId xmlns:a16="http://schemas.microsoft.com/office/drawing/2014/main" id="{DA62DA4F-CCA6-4300-97BF-D982DFE7F2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7218" y="1846263"/>
            <a:ext cx="6037889" cy="4022725"/>
          </a:xfrm>
        </p:spPr>
      </p:pic>
      <p:sp>
        <p:nvSpPr>
          <p:cNvPr id="4" name="Espace réservé du numéro de diapositive 3">
            <a:extLst>
              <a:ext uri="{FF2B5EF4-FFF2-40B4-BE49-F238E27FC236}">
                <a16:creationId xmlns:a16="http://schemas.microsoft.com/office/drawing/2014/main" id="{25D59A09-C034-49D0-B2ED-9DD7D1614353}"/>
              </a:ext>
            </a:extLst>
          </p:cNvPr>
          <p:cNvSpPr>
            <a:spLocks noGrp="1"/>
          </p:cNvSpPr>
          <p:nvPr>
            <p:ph type="sldNum" sz="quarter" idx="12"/>
          </p:nvPr>
        </p:nvSpPr>
        <p:spPr/>
        <p:txBody>
          <a:bodyPr/>
          <a:lstStyle/>
          <a:p>
            <a:fld id="{712A4494-0865-43C7-A849-93B9360C90A7}" type="slidenum">
              <a:rPr lang="fr-FR" smtClean="0"/>
              <a:t>5</a:t>
            </a:fld>
            <a:endParaRPr lang="fr-FR"/>
          </a:p>
        </p:txBody>
      </p:sp>
    </p:spTree>
    <p:extLst>
      <p:ext uri="{BB962C8B-B14F-4D97-AF65-F5344CB8AC3E}">
        <p14:creationId xmlns:p14="http://schemas.microsoft.com/office/powerpoint/2010/main" val="3844229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671C35-17E0-46BC-B400-AFCF1E530F96}"/>
              </a:ext>
            </a:extLst>
          </p:cNvPr>
          <p:cNvSpPr>
            <a:spLocks noGrp="1"/>
          </p:cNvSpPr>
          <p:nvPr>
            <p:ph type="title"/>
          </p:nvPr>
        </p:nvSpPr>
        <p:spPr/>
        <p:txBody>
          <a:bodyPr>
            <a:normAutofit fontScale="90000"/>
          </a:bodyPr>
          <a:lstStyle/>
          <a:p>
            <a:r>
              <a:rPr lang="fr-FR" dirty="0"/>
              <a:t>Triptyque épineux</a:t>
            </a:r>
            <a:br>
              <a:rPr lang="fr-FR" dirty="0"/>
            </a:br>
            <a:r>
              <a:rPr lang="fr-FR" sz="2000" dirty="0"/>
              <a:t>Photo et graphisme numériques</a:t>
            </a:r>
            <a:br>
              <a:rPr lang="fr-FR" sz="2000" dirty="0"/>
            </a:br>
            <a:r>
              <a:rPr lang="fr-FR" sz="1800" b="0" i="0" u="none" strike="noStrike" dirty="0">
                <a:solidFill>
                  <a:srgbClr val="000000"/>
                </a:solidFill>
                <a:effectLst/>
                <a:latin typeface="Calibri" panose="020F0502020204030204" pitchFamily="34" charset="0"/>
              </a:rPr>
              <a:t>Trio de botanique capturé au Château de la Bussière</a:t>
            </a:r>
            <a:r>
              <a:rPr lang="fr-FR" dirty="0"/>
              <a:t> </a:t>
            </a:r>
          </a:p>
        </p:txBody>
      </p:sp>
      <p:pic>
        <p:nvPicPr>
          <p:cNvPr id="6" name="Espace réservé du contenu 5">
            <a:extLst>
              <a:ext uri="{FF2B5EF4-FFF2-40B4-BE49-F238E27FC236}">
                <a16:creationId xmlns:a16="http://schemas.microsoft.com/office/drawing/2014/main" id="{FAC7A9FE-247C-4723-BB9E-CFE1AA965C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8217" y="1846263"/>
            <a:ext cx="6253186" cy="4416313"/>
          </a:xfrm>
        </p:spPr>
      </p:pic>
      <p:sp>
        <p:nvSpPr>
          <p:cNvPr id="4" name="Espace réservé du numéro de diapositive 3">
            <a:extLst>
              <a:ext uri="{FF2B5EF4-FFF2-40B4-BE49-F238E27FC236}">
                <a16:creationId xmlns:a16="http://schemas.microsoft.com/office/drawing/2014/main" id="{105E2142-48D5-48E0-B936-742D731D38D5}"/>
              </a:ext>
            </a:extLst>
          </p:cNvPr>
          <p:cNvSpPr>
            <a:spLocks noGrp="1"/>
          </p:cNvSpPr>
          <p:nvPr>
            <p:ph type="sldNum" sz="quarter" idx="12"/>
          </p:nvPr>
        </p:nvSpPr>
        <p:spPr/>
        <p:txBody>
          <a:bodyPr/>
          <a:lstStyle/>
          <a:p>
            <a:fld id="{712A4494-0865-43C7-A849-93B9360C90A7}" type="slidenum">
              <a:rPr lang="fr-FR" smtClean="0"/>
              <a:t>50</a:t>
            </a:fld>
            <a:endParaRPr lang="fr-FR"/>
          </a:p>
        </p:txBody>
      </p:sp>
    </p:spTree>
    <p:extLst>
      <p:ext uri="{BB962C8B-B14F-4D97-AF65-F5344CB8AC3E}">
        <p14:creationId xmlns:p14="http://schemas.microsoft.com/office/powerpoint/2010/main" val="3245103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222C13-5312-45E5-AFB0-457467DEB611}"/>
              </a:ext>
            </a:extLst>
          </p:cNvPr>
          <p:cNvSpPr>
            <a:spLocks noGrp="1"/>
          </p:cNvSpPr>
          <p:nvPr>
            <p:ph type="title"/>
          </p:nvPr>
        </p:nvSpPr>
        <p:spPr/>
        <p:txBody>
          <a:bodyPr>
            <a:normAutofit/>
          </a:bodyPr>
          <a:lstStyle/>
          <a:p>
            <a:r>
              <a:rPr lang="fr-FR" dirty="0"/>
              <a:t>Vide</a:t>
            </a:r>
            <a:br>
              <a:rPr lang="fr-FR" dirty="0"/>
            </a:br>
            <a:r>
              <a:rPr lang="fr-FR" sz="2000"/>
              <a:t>Aquarelle – format A4</a:t>
            </a:r>
            <a:endParaRPr lang="fr-FR"/>
          </a:p>
        </p:txBody>
      </p:sp>
      <p:pic>
        <p:nvPicPr>
          <p:cNvPr id="6" name="Espace réservé du contenu 5">
            <a:extLst>
              <a:ext uri="{FF2B5EF4-FFF2-40B4-BE49-F238E27FC236}">
                <a16:creationId xmlns:a16="http://schemas.microsoft.com/office/drawing/2014/main" id="{D70440EA-8CB8-443F-A7DF-5224B8B46C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80189" y="1952589"/>
            <a:ext cx="3060313" cy="4347615"/>
          </a:xfrm>
        </p:spPr>
      </p:pic>
      <p:sp>
        <p:nvSpPr>
          <p:cNvPr id="4" name="Espace réservé du numéro de diapositive 3">
            <a:extLst>
              <a:ext uri="{FF2B5EF4-FFF2-40B4-BE49-F238E27FC236}">
                <a16:creationId xmlns:a16="http://schemas.microsoft.com/office/drawing/2014/main" id="{632DBF7D-2940-40EB-A74F-C9D09B054508}"/>
              </a:ext>
            </a:extLst>
          </p:cNvPr>
          <p:cNvSpPr>
            <a:spLocks noGrp="1"/>
          </p:cNvSpPr>
          <p:nvPr>
            <p:ph type="sldNum" sz="quarter" idx="12"/>
          </p:nvPr>
        </p:nvSpPr>
        <p:spPr/>
        <p:txBody>
          <a:bodyPr/>
          <a:lstStyle/>
          <a:p>
            <a:fld id="{712A4494-0865-43C7-A849-93B9360C90A7}" type="slidenum">
              <a:rPr lang="fr-FR" smtClean="0"/>
              <a:t>51</a:t>
            </a:fld>
            <a:endParaRPr lang="fr-FR"/>
          </a:p>
        </p:txBody>
      </p:sp>
    </p:spTree>
    <p:extLst>
      <p:ext uri="{BB962C8B-B14F-4D97-AF65-F5344CB8AC3E}">
        <p14:creationId xmlns:p14="http://schemas.microsoft.com/office/powerpoint/2010/main" val="2910374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702035-3574-4894-A1C8-68DE539DC9CD}"/>
              </a:ext>
            </a:extLst>
          </p:cNvPr>
          <p:cNvSpPr>
            <a:spLocks noGrp="1"/>
          </p:cNvSpPr>
          <p:nvPr>
            <p:ph type="title"/>
          </p:nvPr>
        </p:nvSpPr>
        <p:spPr/>
        <p:txBody>
          <a:bodyPr>
            <a:normAutofit fontScale="90000"/>
          </a:bodyPr>
          <a:lstStyle/>
          <a:p>
            <a:r>
              <a:rPr lang="fr-FR" dirty="0"/>
              <a:t>Balade au bord de mer</a:t>
            </a:r>
            <a:br>
              <a:rPr lang="fr-FR" dirty="0"/>
            </a:br>
            <a:r>
              <a:rPr lang="en-US" sz="1800" b="0" i="0" u="none" strike="noStrike" dirty="0">
                <a:solidFill>
                  <a:srgbClr val="000000"/>
                </a:solidFill>
                <a:effectLst/>
              </a:rPr>
              <a:t>D7500 ; 86mm F7.1 1/1600s ISO400. </a:t>
            </a:r>
            <a:r>
              <a:rPr lang="en-US" sz="1800" b="0" i="0" u="none" strike="noStrike" dirty="0" err="1">
                <a:solidFill>
                  <a:srgbClr val="000000"/>
                </a:solidFill>
                <a:effectLst/>
              </a:rPr>
              <a:t>Retouche</a:t>
            </a:r>
            <a:r>
              <a:rPr lang="en-US" sz="1800" b="0" i="0" u="none" strike="noStrike" dirty="0">
                <a:solidFill>
                  <a:srgbClr val="000000"/>
                </a:solidFill>
                <a:effectLst/>
              </a:rPr>
              <a:t> Lightroom. Format : JPEG 6000*4000 </a:t>
            </a:r>
            <a:br>
              <a:rPr lang="en-US" sz="1800" b="0" i="0" u="none" strike="noStrike" dirty="0">
                <a:solidFill>
                  <a:srgbClr val="000000"/>
                </a:solidFill>
                <a:effectLst/>
              </a:rPr>
            </a:br>
            <a:r>
              <a:rPr lang="fr-FR" sz="1800" b="0" i="0" u="none" strike="noStrike" dirty="0">
                <a:solidFill>
                  <a:srgbClr val="000000"/>
                </a:solidFill>
                <a:effectLst/>
              </a:rPr>
              <a:t>Saint-Jean-Cap-Ferrat, là ou le bleu de la mer rencontre le blanc de la roche calcaire</a:t>
            </a:r>
            <a:r>
              <a:rPr lang="fr-FR" sz="1800" b="0" i="0" u="none" strike="noStrike" dirty="0">
                <a:solidFill>
                  <a:srgbClr val="000000"/>
                </a:solidFill>
                <a:effectLst/>
                <a:latin typeface="Times New Roman" panose="02020603050405020304" pitchFamily="18" charset="0"/>
              </a:rPr>
              <a:t>.</a:t>
            </a:r>
            <a:r>
              <a:rPr lang="fr-FR" dirty="0">
                <a:effectLst/>
              </a:rPr>
              <a:t> </a:t>
            </a:r>
            <a:endParaRPr lang="fr-FR" dirty="0"/>
          </a:p>
        </p:txBody>
      </p:sp>
      <p:pic>
        <p:nvPicPr>
          <p:cNvPr id="6" name="Espace réservé du contenu 5">
            <a:extLst>
              <a:ext uri="{FF2B5EF4-FFF2-40B4-BE49-F238E27FC236}">
                <a16:creationId xmlns:a16="http://schemas.microsoft.com/office/drawing/2014/main" id="{CFB73E42-86D6-46C5-AF54-38136726FA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9119" y="1737361"/>
            <a:ext cx="6197441" cy="4131628"/>
          </a:xfrm>
        </p:spPr>
      </p:pic>
      <p:sp>
        <p:nvSpPr>
          <p:cNvPr id="4" name="Espace réservé du numéro de diapositive 3">
            <a:extLst>
              <a:ext uri="{FF2B5EF4-FFF2-40B4-BE49-F238E27FC236}">
                <a16:creationId xmlns:a16="http://schemas.microsoft.com/office/drawing/2014/main" id="{FE2F9F2F-C3B4-420E-9262-DD5079EA3C5F}"/>
              </a:ext>
            </a:extLst>
          </p:cNvPr>
          <p:cNvSpPr>
            <a:spLocks noGrp="1"/>
          </p:cNvSpPr>
          <p:nvPr>
            <p:ph type="sldNum" sz="quarter" idx="12"/>
          </p:nvPr>
        </p:nvSpPr>
        <p:spPr/>
        <p:txBody>
          <a:bodyPr/>
          <a:lstStyle/>
          <a:p>
            <a:fld id="{712A4494-0865-43C7-A849-93B9360C90A7}" type="slidenum">
              <a:rPr lang="fr-FR" smtClean="0"/>
              <a:t>6</a:t>
            </a:fld>
            <a:endParaRPr lang="fr-FR"/>
          </a:p>
        </p:txBody>
      </p:sp>
    </p:spTree>
    <p:extLst>
      <p:ext uri="{BB962C8B-B14F-4D97-AF65-F5344CB8AC3E}">
        <p14:creationId xmlns:p14="http://schemas.microsoft.com/office/powerpoint/2010/main" val="3151436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E01B3-012F-4B0C-87FD-670784CE352A}"/>
              </a:ext>
            </a:extLst>
          </p:cNvPr>
          <p:cNvSpPr>
            <a:spLocks noGrp="1"/>
          </p:cNvSpPr>
          <p:nvPr>
            <p:ph type="title"/>
          </p:nvPr>
        </p:nvSpPr>
        <p:spPr>
          <a:xfrm>
            <a:off x="1097280" y="286604"/>
            <a:ext cx="9280097" cy="590124"/>
          </a:xfrm>
        </p:spPr>
        <p:txBody>
          <a:bodyPr>
            <a:noAutofit/>
          </a:bodyPr>
          <a:lstStyle/>
          <a:p>
            <a:r>
              <a:rPr lang="fr-FR" sz="2800" dirty="0">
                <a:latin typeface="Arial" panose="020B0604020202020204" pitchFamily="34" charset="0"/>
              </a:rPr>
              <a:t>I</a:t>
            </a:r>
            <a:r>
              <a:rPr lang="fr-FR" sz="2800" dirty="0">
                <a:effectLst/>
                <a:latin typeface="Arial" panose="020B0604020202020204" pitchFamily="34" charset="0"/>
              </a:rPr>
              <a:t>ntrospection en lien avec un travail thérapeutique personnel effectué contre la dépression, les TCA et TSPT</a:t>
            </a:r>
            <a:endParaRPr lang="fr-FR" sz="2800" dirty="0"/>
          </a:p>
        </p:txBody>
      </p:sp>
      <p:pic>
        <p:nvPicPr>
          <p:cNvPr id="6" name="Espace réservé du contenu 5">
            <a:extLst>
              <a:ext uri="{FF2B5EF4-FFF2-40B4-BE49-F238E27FC236}">
                <a16:creationId xmlns:a16="http://schemas.microsoft.com/office/drawing/2014/main" id="{4170D2B1-B8A1-4AE1-B2DA-2EFE71548F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501" y="1057677"/>
            <a:ext cx="2843887" cy="4022725"/>
          </a:xfrm>
        </p:spPr>
      </p:pic>
      <p:sp>
        <p:nvSpPr>
          <p:cNvPr id="4" name="Espace réservé du numéro de diapositive 3">
            <a:extLst>
              <a:ext uri="{FF2B5EF4-FFF2-40B4-BE49-F238E27FC236}">
                <a16:creationId xmlns:a16="http://schemas.microsoft.com/office/drawing/2014/main" id="{B66DE0C9-48E5-44EB-B634-6CDCAC206E35}"/>
              </a:ext>
            </a:extLst>
          </p:cNvPr>
          <p:cNvSpPr>
            <a:spLocks noGrp="1"/>
          </p:cNvSpPr>
          <p:nvPr>
            <p:ph type="sldNum" sz="quarter" idx="12"/>
          </p:nvPr>
        </p:nvSpPr>
        <p:spPr/>
        <p:txBody>
          <a:bodyPr/>
          <a:lstStyle/>
          <a:p>
            <a:fld id="{712A4494-0865-43C7-A849-93B9360C90A7}" type="slidenum">
              <a:rPr lang="fr-FR" smtClean="0"/>
              <a:t>7</a:t>
            </a:fld>
            <a:endParaRPr lang="fr-FR"/>
          </a:p>
        </p:txBody>
      </p:sp>
      <p:pic>
        <p:nvPicPr>
          <p:cNvPr id="8" name="Image 7">
            <a:extLst>
              <a:ext uri="{FF2B5EF4-FFF2-40B4-BE49-F238E27FC236}">
                <a16:creationId xmlns:a16="http://schemas.microsoft.com/office/drawing/2014/main" id="{EB6C5E2C-F16B-4C53-86F7-FCC86107D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5433" y="970287"/>
            <a:ext cx="2905668" cy="4110115"/>
          </a:xfrm>
          <a:prstGeom prst="rect">
            <a:avLst/>
          </a:prstGeom>
        </p:spPr>
      </p:pic>
      <p:pic>
        <p:nvPicPr>
          <p:cNvPr id="10" name="Image 9">
            <a:extLst>
              <a:ext uri="{FF2B5EF4-FFF2-40B4-BE49-F238E27FC236}">
                <a16:creationId xmlns:a16="http://schemas.microsoft.com/office/drawing/2014/main" id="{D44EE622-23FE-408B-9C7E-CA576F7AC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7753" y="1086559"/>
            <a:ext cx="5325124" cy="3993843"/>
          </a:xfrm>
          <a:prstGeom prst="rect">
            <a:avLst/>
          </a:prstGeom>
        </p:spPr>
      </p:pic>
      <p:sp>
        <p:nvSpPr>
          <p:cNvPr id="12" name="ZoneTexte 11">
            <a:extLst>
              <a:ext uri="{FF2B5EF4-FFF2-40B4-BE49-F238E27FC236}">
                <a16:creationId xmlns:a16="http://schemas.microsoft.com/office/drawing/2014/main" id="{17136862-5473-4331-BB05-9C1EF744106D}"/>
              </a:ext>
            </a:extLst>
          </p:cNvPr>
          <p:cNvSpPr txBox="1"/>
          <p:nvPr/>
        </p:nvSpPr>
        <p:spPr>
          <a:xfrm>
            <a:off x="60561" y="5273749"/>
            <a:ext cx="2608212" cy="1061829"/>
          </a:xfrm>
          <a:prstGeom prst="rect">
            <a:avLst/>
          </a:prstGeom>
          <a:noFill/>
        </p:spPr>
        <p:txBody>
          <a:bodyPr wrap="square" rtlCol="0">
            <a:spAutoFit/>
          </a:bodyPr>
          <a:lstStyle/>
          <a:p>
            <a:r>
              <a:rPr lang="fr-FR" sz="900" b="1" dirty="0">
                <a:effectLst/>
                <a:latin typeface="Arial" panose="020B0604020202020204" pitchFamily="34" charset="0"/>
              </a:rPr>
              <a:t>Possession</a:t>
            </a:r>
            <a:r>
              <a:rPr lang="fr-FR" sz="900" dirty="0">
                <a:effectLst/>
                <a:latin typeface="Arial" panose="020B0604020202020204" pitchFamily="34" charset="0"/>
              </a:rPr>
              <a:t>. Ce sentiment de ne plus être soi-même. Petit à petit, se faire détruire, se perdre, disparaitre, emportée dans ce cercle </a:t>
            </a:r>
            <a:r>
              <a:rPr lang="fr-FR" sz="900" dirty="0" err="1">
                <a:effectLst/>
                <a:latin typeface="Arial" panose="020B0604020202020204" pitchFamily="34" charset="0"/>
              </a:rPr>
              <a:t>vicieux.Cette</a:t>
            </a:r>
            <a:r>
              <a:rPr lang="fr-FR" sz="900" dirty="0">
                <a:effectLst/>
                <a:latin typeface="Arial" panose="020B0604020202020204" pitchFamily="34" charset="0"/>
              </a:rPr>
              <a:t> œuvre est un portrait me représentant au moment de ma vie où je ne me sentais plus moi-même, en totale rupture avec mon corps suite à un événement traumatique</a:t>
            </a:r>
            <a:endParaRPr lang="fr-FR" sz="900" dirty="0"/>
          </a:p>
        </p:txBody>
      </p:sp>
      <p:sp>
        <p:nvSpPr>
          <p:cNvPr id="15" name="ZoneTexte 14">
            <a:extLst>
              <a:ext uri="{FF2B5EF4-FFF2-40B4-BE49-F238E27FC236}">
                <a16:creationId xmlns:a16="http://schemas.microsoft.com/office/drawing/2014/main" id="{E36033EC-F799-4E4E-9497-864F0751DADE}"/>
              </a:ext>
            </a:extLst>
          </p:cNvPr>
          <p:cNvSpPr txBox="1"/>
          <p:nvPr/>
        </p:nvSpPr>
        <p:spPr>
          <a:xfrm>
            <a:off x="8793126" y="5080402"/>
            <a:ext cx="2728457" cy="1169551"/>
          </a:xfrm>
          <a:prstGeom prst="rect">
            <a:avLst/>
          </a:prstGeom>
          <a:noFill/>
        </p:spPr>
        <p:txBody>
          <a:bodyPr wrap="square" rtlCol="0">
            <a:spAutoFit/>
          </a:bodyPr>
          <a:lstStyle/>
          <a:p>
            <a:r>
              <a:rPr lang="fr-FR" sz="1000" b="1" dirty="0">
                <a:effectLst/>
                <a:latin typeface="Arial" panose="020B0604020202020204" pitchFamily="34" charset="0"/>
              </a:rPr>
              <a:t>Affirmation</a:t>
            </a:r>
            <a:r>
              <a:rPr lang="fr-FR" sz="1000" dirty="0">
                <a:effectLst/>
                <a:latin typeface="Arial" panose="020B0604020202020204" pitchFamily="34" charset="0"/>
              </a:rPr>
              <a:t>. Pleine possession de mon être. Je suis moi. Pas d’artifice, pas de masque. Je suis libre d’être, de prendre de la place, d’</a:t>
            </a:r>
            <a:r>
              <a:rPr lang="fr-FR" sz="1000" dirty="0" err="1">
                <a:effectLst/>
                <a:latin typeface="Arial" panose="020B0604020202020204" pitchFamily="34" charset="0"/>
              </a:rPr>
              <a:t>exister.Cette</a:t>
            </a:r>
            <a:r>
              <a:rPr lang="fr-FR" sz="1000" dirty="0">
                <a:effectLst/>
                <a:latin typeface="Arial" panose="020B0604020202020204" pitchFamily="34" charset="0"/>
              </a:rPr>
              <a:t> œuvre est un portrait me représentant dans la reconquête du moi, la prise de conscience que je ne dois rien à personne d’autre qu’à moi-même</a:t>
            </a:r>
            <a:endParaRPr lang="fr-FR" sz="1000" dirty="0"/>
          </a:p>
        </p:txBody>
      </p:sp>
      <p:sp>
        <p:nvSpPr>
          <p:cNvPr id="16" name="ZoneTexte 15">
            <a:extLst>
              <a:ext uri="{FF2B5EF4-FFF2-40B4-BE49-F238E27FC236}">
                <a16:creationId xmlns:a16="http://schemas.microsoft.com/office/drawing/2014/main" id="{AB3F4B71-B954-49A4-8DF2-6A5294CFE27C}"/>
              </a:ext>
            </a:extLst>
          </p:cNvPr>
          <p:cNvSpPr txBox="1"/>
          <p:nvPr/>
        </p:nvSpPr>
        <p:spPr>
          <a:xfrm>
            <a:off x="3192448" y="5348177"/>
            <a:ext cx="5263949" cy="707886"/>
          </a:xfrm>
          <a:prstGeom prst="rect">
            <a:avLst/>
          </a:prstGeom>
          <a:noFill/>
        </p:spPr>
        <p:txBody>
          <a:bodyPr wrap="square" rtlCol="0">
            <a:spAutoFit/>
          </a:bodyPr>
          <a:lstStyle/>
          <a:p>
            <a:r>
              <a:rPr lang="fr-FR" sz="1000" b="1" dirty="0">
                <a:effectLst/>
                <a:latin typeface="Arial" panose="020B0604020202020204" pitchFamily="34" charset="0"/>
              </a:rPr>
              <a:t>Rébellion</a:t>
            </a:r>
            <a:r>
              <a:rPr lang="fr-FR" sz="1000" dirty="0">
                <a:effectLst/>
                <a:latin typeface="Arial" panose="020B0604020202020204" pitchFamily="34" charset="0"/>
              </a:rPr>
              <a:t>. Alors que le corps de la femme est </a:t>
            </a:r>
            <a:r>
              <a:rPr lang="fr-FR" sz="1000" dirty="0" err="1">
                <a:effectLst/>
                <a:latin typeface="Arial" panose="020B0604020202020204" pitchFamily="34" charset="0"/>
              </a:rPr>
              <a:t>hyper-sexualisé</a:t>
            </a:r>
            <a:r>
              <a:rPr lang="fr-FR" sz="1000" dirty="0">
                <a:effectLst/>
                <a:latin typeface="Arial" panose="020B0604020202020204" pitchFamily="34" charset="0"/>
              </a:rPr>
              <a:t>, objectivé et considéré comme pur outil du plaisir d’autrui, on oublie trop souvent l’être qui vit sous cette peau si </a:t>
            </a:r>
            <a:r>
              <a:rPr lang="fr-FR" sz="1000" dirty="0" err="1">
                <a:effectLst/>
                <a:latin typeface="Arial" panose="020B0604020202020204" pitchFamily="34" charset="0"/>
              </a:rPr>
              <a:t>désirable.Photo</a:t>
            </a:r>
            <a:r>
              <a:rPr lang="fr-FR" sz="1000" dirty="0">
                <a:effectLst/>
                <a:latin typeface="Arial" panose="020B0604020202020204" pitchFamily="34" charset="0"/>
              </a:rPr>
              <a:t> de mon épaule avec inscription rajoutée en post-</a:t>
            </a:r>
            <a:r>
              <a:rPr lang="fr-FR" sz="1000" dirty="0" err="1">
                <a:effectLst/>
                <a:latin typeface="Arial" panose="020B0604020202020204" pitchFamily="34" charset="0"/>
              </a:rPr>
              <a:t>edition</a:t>
            </a:r>
            <a:r>
              <a:rPr lang="fr-FR" sz="1000" dirty="0">
                <a:effectLst/>
                <a:latin typeface="Arial" panose="020B0604020202020204" pitchFamily="34" charset="0"/>
              </a:rPr>
              <a:t> “I ONLY BELONG TO ME”</a:t>
            </a:r>
            <a:endParaRPr lang="fr-FR" sz="1000" dirty="0"/>
          </a:p>
        </p:txBody>
      </p:sp>
      <p:sp>
        <p:nvSpPr>
          <p:cNvPr id="17" name="ZoneTexte 16">
            <a:extLst>
              <a:ext uri="{FF2B5EF4-FFF2-40B4-BE49-F238E27FC236}">
                <a16:creationId xmlns:a16="http://schemas.microsoft.com/office/drawing/2014/main" id="{534CC0B4-D4E0-4F7D-8CB6-563016779508}"/>
              </a:ext>
            </a:extLst>
          </p:cNvPr>
          <p:cNvSpPr txBox="1"/>
          <p:nvPr/>
        </p:nvSpPr>
        <p:spPr>
          <a:xfrm>
            <a:off x="276447" y="6436040"/>
            <a:ext cx="11780874" cy="369332"/>
          </a:xfrm>
          <a:prstGeom prst="rect">
            <a:avLst/>
          </a:prstGeom>
          <a:noFill/>
        </p:spPr>
        <p:txBody>
          <a:bodyPr wrap="square" rtlCol="0">
            <a:spAutoFit/>
          </a:bodyPr>
          <a:lstStyle/>
          <a:p>
            <a:r>
              <a:rPr lang="fr-FR" dirty="0"/>
              <a:t>Peinture numérique                                Photographie et techniques mixtes			                 Peinture numérique   </a:t>
            </a:r>
          </a:p>
        </p:txBody>
      </p:sp>
      <p:pic>
        <p:nvPicPr>
          <p:cNvPr id="3" name="Image 2">
            <a:extLst>
              <a:ext uri="{FF2B5EF4-FFF2-40B4-BE49-F238E27FC236}">
                <a16:creationId xmlns:a16="http://schemas.microsoft.com/office/drawing/2014/main" id="{F2854E59-BC5B-41FD-8BDD-344EF6B659F6}"/>
              </a:ext>
            </a:extLst>
          </p:cNvPr>
          <p:cNvPicPr>
            <a:picLocks noChangeAspect="1"/>
          </p:cNvPicPr>
          <p:nvPr/>
        </p:nvPicPr>
        <p:blipFill>
          <a:blip r:embed="rId5"/>
          <a:stretch>
            <a:fillRect/>
          </a:stretch>
        </p:blipFill>
        <p:spPr>
          <a:xfrm>
            <a:off x="3047736" y="1714351"/>
            <a:ext cx="6096528" cy="3429297"/>
          </a:xfrm>
          <a:prstGeom prst="rect">
            <a:avLst/>
          </a:prstGeom>
        </p:spPr>
      </p:pic>
    </p:spTree>
    <p:extLst>
      <p:ext uri="{BB962C8B-B14F-4D97-AF65-F5344CB8AC3E}">
        <p14:creationId xmlns:p14="http://schemas.microsoft.com/office/powerpoint/2010/main" val="369263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9C34F9-0A12-4108-BCD7-DC0AF7931D30}"/>
              </a:ext>
            </a:extLst>
          </p:cNvPr>
          <p:cNvSpPr>
            <a:spLocks noGrp="1"/>
          </p:cNvSpPr>
          <p:nvPr>
            <p:ph type="title"/>
          </p:nvPr>
        </p:nvSpPr>
        <p:spPr/>
        <p:txBody>
          <a:bodyPr>
            <a:normAutofit fontScale="90000"/>
          </a:bodyPr>
          <a:lstStyle/>
          <a:p>
            <a:r>
              <a:rPr lang="fr-FR" sz="4000" dirty="0"/>
              <a:t>Octobre 2017, une leucémie de Burkitt a été diagnostiquée sur mon fils de 12 ans</a:t>
            </a:r>
            <a:br>
              <a:rPr lang="fr-FR" sz="4000" dirty="0"/>
            </a:br>
            <a:r>
              <a:rPr lang="fr-FR" sz="2000" dirty="0"/>
              <a:t>J’ai photographié tous les moments de cette épreuve.</a:t>
            </a:r>
            <a:r>
              <a:rPr lang="fr-FR" sz="4000" dirty="0"/>
              <a:t>  </a:t>
            </a:r>
          </a:p>
        </p:txBody>
      </p:sp>
      <p:pic>
        <p:nvPicPr>
          <p:cNvPr id="6" name="Espace réservé du contenu 5">
            <a:extLst>
              <a:ext uri="{FF2B5EF4-FFF2-40B4-BE49-F238E27FC236}">
                <a16:creationId xmlns:a16="http://schemas.microsoft.com/office/drawing/2014/main" id="{C4509AB5-A0E2-4E35-80BA-18C5D81487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509" y="2149068"/>
            <a:ext cx="3104461" cy="2328346"/>
          </a:xfrm>
        </p:spPr>
      </p:pic>
      <p:sp>
        <p:nvSpPr>
          <p:cNvPr id="4" name="Espace réservé du numéro de diapositive 3">
            <a:extLst>
              <a:ext uri="{FF2B5EF4-FFF2-40B4-BE49-F238E27FC236}">
                <a16:creationId xmlns:a16="http://schemas.microsoft.com/office/drawing/2014/main" id="{1EFA9D3C-83F8-4629-A84C-6942A261F97E}"/>
              </a:ext>
            </a:extLst>
          </p:cNvPr>
          <p:cNvSpPr>
            <a:spLocks noGrp="1"/>
          </p:cNvSpPr>
          <p:nvPr>
            <p:ph type="sldNum" sz="quarter" idx="12"/>
          </p:nvPr>
        </p:nvSpPr>
        <p:spPr/>
        <p:txBody>
          <a:bodyPr/>
          <a:lstStyle/>
          <a:p>
            <a:fld id="{712A4494-0865-43C7-A849-93B9360C90A7}" type="slidenum">
              <a:rPr lang="fr-FR" smtClean="0"/>
              <a:t>8</a:t>
            </a:fld>
            <a:endParaRPr lang="fr-FR"/>
          </a:p>
        </p:txBody>
      </p:sp>
      <p:pic>
        <p:nvPicPr>
          <p:cNvPr id="8" name="Image 7">
            <a:extLst>
              <a:ext uri="{FF2B5EF4-FFF2-40B4-BE49-F238E27FC236}">
                <a16:creationId xmlns:a16="http://schemas.microsoft.com/office/drawing/2014/main" id="{E7DC3216-BE20-4FE2-B21D-3462CC289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2779" y="1735710"/>
            <a:ext cx="2844010" cy="3795967"/>
          </a:xfrm>
          <a:prstGeom prst="rect">
            <a:avLst/>
          </a:prstGeom>
        </p:spPr>
      </p:pic>
      <p:pic>
        <p:nvPicPr>
          <p:cNvPr id="10" name="Image 9">
            <a:extLst>
              <a:ext uri="{FF2B5EF4-FFF2-40B4-BE49-F238E27FC236}">
                <a16:creationId xmlns:a16="http://schemas.microsoft.com/office/drawing/2014/main" id="{5C59795C-BBA9-45DD-996D-BD936A7AEA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6598" y="1735710"/>
            <a:ext cx="4945402" cy="3709052"/>
          </a:xfrm>
          <a:prstGeom prst="rect">
            <a:avLst/>
          </a:prstGeom>
        </p:spPr>
      </p:pic>
      <p:sp>
        <p:nvSpPr>
          <p:cNvPr id="11" name="ZoneTexte 10">
            <a:extLst>
              <a:ext uri="{FF2B5EF4-FFF2-40B4-BE49-F238E27FC236}">
                <a16:creationId xmlns:a16="http://schemas.microsoft.com/office/drawing/2014/main" id="{1B79B230-6E62-4F87-AC45-250E93E1D6AC}"/>
              </a:ext>
            </a:extLst>
          </p:cNvPr>
          <p:cNvSpPr txBox="1"/>
          <p:nvPr/>
        </p:nvSpPr>
        <p:spPr>
          <a:xfrm>
            <a:off x="414670" y="4922874"/>
            <a:ext cx="2968300" cy="553998"/>
          </a:xfrm>
          <a:prstGeom prst="rect">
            <a:avLst/>
          </a:prstGeom>
          <a:noFill/>
        </p:spPr>
        <p:txBody>
          <a:bodyPr wrap="square" rtlCol="0">
            <a:spAutoFit/>
          </a:bodyPr>
          <a:lstStyle/>
          <a:p>
            <a:r>
              <a:rPr lang="fr-FR" sz="1000" b="1" dirty="0"/>
              <a:t>Aide-moi à lutter !</a:t>
            </a:r>
          </a:p>
          <a:p>
            <a:r>
              <a:rPr lang="fr-FR" sz="1000" dirty="0"/>
              <a:t>Photographie prise au cours de la chimiothérapie très éprouvante</a:t>
            </a:r>
          </a:p>
        </p:txBody>
      </p:sp>
      <p:sp>
        <p:nvSpPr>
          <p:cNvPr id="12" name="ZoneTexte 11">
            <a:extLst>
              <a:ext uri="{FF2B5EF4-FFF2-40B4-BE49-F238E27FC236}">
                <a16:creationId xmlns:a16="http://schemas.microsoft.com/office/drawing/2014/main" id="{21B26D08-48AA-45F0-913B-66196A52C8BF}"/>
              </a:ext>
            </a:extLst>
          </p:cNvPr>
          <p:cNvSpPr txBox="1"/>
          <p:nvPr/>
        </p:nvSpPr>
        <p:spPr>
          <a:xfrm>
            <a:off x="3892780" y="5720315"/>
            <a:ext cx="2844010" cy="553998"/>
          </a:xfrm>
          <a:prstGeom prst="rect">
            <a:avLst/>
          </a:prstGeom>
          <a:noFill/>
        </p:spPr>
        <p:txBody>
          <a:bodyPr wrap="square" rtlCol="0">
            <a:spAutoFit/>
          </a:bodyPr>
          <a:lstStyle/>
          <a:p>
            <a:r>
              <a:rPr lang="fr-FR" sz="1000" b="1" dirty="0"/>
              <a:t>Fin de protocole</a:t>
            </a:r>
          </a:p>
          <a:p>
            <a:r>
              <a:rPr lang="fr-FR" sz="1000" dirty="0"/>
              <a:t> Dernière séance de chimio après six mois de traitement</a:t>
            </a:r>
          </a:p>
        </p:txBody>
      </p:sp>
      <p:sp>
        <p:nvSpPr>
          <p:cNvPr id="13" name="ZoneTexte 12">
            <a:extLst>
              <a:ext uri="{FF2B5EF4-FFF2-40B4-BE49-F238E27FC236}">
                <a16:creationId xmlns:a16="http://schemas.microsoft.com/office/drawing/2014/main" id="{F4F9D0ED-ACC7-46FD-904C-AA379DE95EC8}"/>
              </a:ext>
            </a:extLst>
          </p:cNvPr>
          <p:cNvSpPr txBox="1"/>
          <p:nvPr/>
        </p:nvSpPr>
        <p:spPr>
          <a:xfrm>
            <a:off x="7485320" y="5720315"/>
            <a:ext cx="4706679" cy="523220"/>
          </a:xfrm>
          <a:prstGeom prst="rect">
            <a:avLst/>
          </a:prstGeom>
          <a:noFill/>
        </p:spPr>
        <p:txBody>
          <a:bodyPr wrap="square" rtlCol="0">
            <a:spAutoFit/>
          </a:bodyPr>
          <a:lstStyle/>
          <a:p>
            <a:r>
              <a:rPr lang="fr-FR" sz="1000" b="1" dirty="0"/>
              <a:t>Nouvel horizon</a:t>
            </a:r>
          </a:p>
          <a:p>
            <a:r>
              <a:rPr lang="fr-FR" sz="1000" dirty="0"/>
              <a:t>Première photo à l’arrivée à Nice, six mois après la fin du traitement</a:t>
            </a:r>
            <a:r>
              <a:rPr lang="fr-FR" dirty="0"/>
              <a:t> </a:t>
            </a:r>
          </a:p>
        </p:txBody>
      </p:sp>
    </p:spTree>
    <p:extLst>
      <p:ext uri="{BB962C8B-B14F-4D97-AF65-F5344CB8AC3E}">
        <p14:creationId xmlns:p14="http://schemas.microsoft.com/office/powerpoint/2010/main" val="4044235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98C06C-E7F3-42F3-ACCF-C1AF0FAFDE96}"/>
              </a:ext>
            </a:extLst>
          </p:cNvPr>
          <p:cNvSpPr>
            <a:spLocks noGrp="1"/>
          </p:cNvSpPr>
          <p:nvPr>
            <p:ph type="title"/>
          </p:nvPr>
        </p:nvSpPr>
        <p:spPr/>
        <p:txBody>
          <a:bodyPr>
            <a:normAutofit fontScale="90000"/>
          </a:bodyPr>
          <a:lstStyle/>
          <a:p>
            <a:r>
              <a:rPr lang="fr-FR" dirty="0"/>
              <a:t>Beauté naturelle</a:t>
            </a:r>
            <a:br>
              <a:rPr lang="fr-FR" dirty="0"/>
            </a:br>
            <a:r>
              <a:rPr lang="fr-FR" sz="2200" dirty="0"/>
              <a:t>Gouache et digital painting</a:t>
            </a:r>
            <a:br>
              <a:rPr lang="fr-FR" dirty="0"/>
            </a:br>
            <a:r>
              <a:rPr lang="fr-FR" sz="1300" b="0" i="0" u="none" strike="noStrike" dirty="0">
                <a:solidFill>
                  <a:srgbClr val="000000"/>
                </a:solidFill>
                <a:effectLst/>
                <a:latin typeface="Arial" panose="020B0604020202020204" pitchFamily="34" charset="0"/>
              </a:rPr>
              <a:t>Cette œuvre est inspirée des femmes afro. Les cheveux crépus et le teint foncé ne sont pas synonymes de laideur mais plutôt une richesse et une beauté naturelle qu’il faut chérir. Chaque personne est belle et unique mais il existe malheureusement des personnes étroites d’</a:t>
            </a:r>
            <a:r>
              <a:rPr lang="fr-FR" sz="1300" b="0" i="0" u="none" strike="noStrike" dirty="0" err="1">
                <a:solidFill>
                  <a:srgbClr val="000000"/>
                </a:solidFill>
                <a:effectLst/>
                <a:latin typeface="Arial" panose="020B0604020202020204" pitchFamily="34" charset="0"/>
              </a:rPr>
              <a:t>esprit.«La</a:t>
            </a:r>
            <a:r>
              <a:rPr lang="fr-FR" sz="1300" b="0" i="0" u="none" strike="noStrike" dirty="0">
                <a:solidFill>
                  <a:srgbClr val="000000"/>
                </a:solidFill>
                <a:effectLst/>
                <a:latin typeface="Arial" panose="020B0604020202020204" pitchFamily="34" charset="0"/>
              </a:rPr>
              <a:t> beauté est dans les yeux de celui qui la regarde» Oscar Wilde</a:t>
            </a:r>
            <a:r>
              <a:rPr lang="fr-FR" sz="1300" dirty="0"/>
              <a:t> </a:t>
            </a:r>
          </a:p>
        </p:txBody>
      </p:sp>
      <p:pic>
        <p:nvPicPr>
          <p:cNvPr id="6" name="Espace réservé du contenu 5">
            <a:extLst>
              <a:ext uri="{FF2B5EF4-FFF2-40B4-BE49-F238E27FC236}">
                <a16:creationId xmlns:a16="http://schemas.microsoft.com/office/drawing/2014/main" id="{BE6250F7-367F-4BFE-BE09-7C11FA415D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94771" y="1846262"/>
            <a:ext cx="2543983" cy="4522639"/>
          </a:xfrm>
        </p:spPr>
      </p:pic>
      <p:sp>
        <p:nvSpPr>
          <p:cNvPr id="4" name="Espace réservé du numéro de diapositive 3">
            <a:extLst>
              <a:ext uri="{FF2B5EF4-FFF2-40B4-BE49-F238E27FC236}">
                <a16:creationId xmlns:a16="http://schemas.microsoft.com/office/drawing/2014/main" id="{F2E6A999-0AC2-4AB5-B58E-CCC31E33FFCF}"/>
              </a:ext>
            </a:extLst>
          </p:cNvPr>
          <p:cNvSpPr>
            <a:spLocks noGrp="1"/>
          </p:cNvSpPr>
          <p:nvPr>
            <p:ph type="sldNum" sz="quarter" idx="12"/>
          </p:nvPr>
        </p:nvSpPr>
        <p:spPr/>
        <p:txBody>
          <a:bodyPr/>
          <a:lstStyle/>
          <a:p>
            <a:fld id="{712A4494-0865-43C7-A849-93B9360C90A7}" type="slidenum">
              <a:rPr lang="fr-FR" smtClean="0"/>
              <a:t>9</a:t>
            </a:fld>
            <a:endParaRPr lang="fr-FR"/>
          </a:p>
        </p:txBody>
      </p:sp>
    </p:spTree>
    <p:extLst>
      <p:ext uri="{BB962C8B-B14F-4D97-AF65-F5344CB8AC3E}">
        <p14:creationId xmlns:p14="http://schemas.microsoft.com/office/powerpoint/2010/main" val="2380901304"/>
      </p:ext>
    </p:extLst>
  </p:cSld>
  <p:clrMapOvr>
    <a:masterClrMapping/>
  </p:clrMapOvr>
</p:sld>
</file>

<file path=ppt/theme/theme1.xml><?xml version="1.0" encoding="utf-8"?>
<a:theme xmlns:a="http://schemas.openxmlformats.org/drawingml/2006/main" name="Rétrospective">
  <a:themeElements>
    <a:clrScheme name="Rétrospective">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étrospectiv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1983</TotalTime>
  <Words>1697</Words>
  <Application>Microsoft Office PowerPoint</Application>
  <PresentationFormat>Grand écran</PresentationFormat>
  <Paragraphs>114</Paragraphs>
  <Slides>51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51</vt:i4>
      </vt:variant>
    </vt:vector>
  </HeadingPairs>
  <TitlesOfParts>
    <vt:vector size="56" baseType="lpstr">
      <vt:lpstr>Arial</vt:lpstr>
      <vt:lpstr>Calibri</vt:lpstr>
      <vt:lpstr>Calibri Light</vt:lpstr>
      <vt:lpstr>Times New Roman</vt:lpstr>
      <vt:lpstr>Rétrospective</vt:lpstr>
      <vt:lpstr>Présentation PowerPoint</vt:lpstr>
      <vt:lpstr>A tire d’aile Photographie Très grégaires, les Sternes nichent en colonies et un dérangement peut faire envoler bruyamment toute la colonie d'un coup. L'effet filé (prise de photo à vitesse lente) donne une dynamique à l'image et une certaine esthétique qu'une photo simple des oiseaux &lt; figés &gt; ne traduirait pas </vt:lpstr>
      <vt:lpstr>Ailes Bleues Art digital Illustration pour un album du rappeur Tokua </vt:lpstr>
      <vt:lpstr>Aquarelle de fleurs 24 x 32</vt:lpstr>
      <vt:lpstr>Arizona Photographie numérique</vt:lpstr>
      <vt:lpstr>Balade au bord de mer D7500 ; 86mm F7.1 1/1600s ISO400. Retouche Lightroom. Format : JPEG 6000*4000  Saint-Jean-Cap-Ferrat, là ou le bleu de la mer rencontre le blanc de la roche calcaire. </vt:lpstr>
      <vt:lpstr>Introspection en lien avec un travail thérapeutique personnel effectué contre la dépression, les TCA et TSPT</vt:lpstr>
      <vt:lpstr>Octobre 2017, une leucémie de Burkitt a été diagnostiquée sur mon fils de 12 ans J’ai photographié tous les moments de cette épreuve.  </vt:lpstr>
      <vt:lpstr>Beauté naturelle Gouache et digital painting Cette œuvre est inspirée des femmes afro. Les cheveux crépus et le teint foncé ne sont pas synonymes de laideur mais plutôt une richesse et une beauté naturelle qu’il faut chérir. Chaque personne est belle et unique mais il existe malheureusement des personnes étroites d’esprit.«La beauté est dans les yeux de celui qui la regarde» Oscar Wilde </vt:lpstr>
      <vt:lpstr>Belle brune Portrait à l’huile format A3</vt:lpstr>
      <vt:lpstr>Birdman Art digital sur procreate (ipad)</vt:lpstr>
      <vt:lpstr>Vouloir voir au-delà des murs Premier confinement</vt:lpstr>
      <vt:lpstr>Culture ancestrale Aquarelle et digital painting Cette œuvre est sur la culture Djiboutienne. Une culture nomade basée sur le respect de la mer, la terre, les animaux et l’humain </vt:lpstr>
      <vt:lpstr>Enfant de l’ombre Canson noir A4, peinture blanche, stylo noir C’est un poème sur la timidité et le mal-être, l’espoir passif de trouver une main tendue sans ne rien demander et finalement la prise en main de sa propre mélancolie : transformer cet état de lasse déprime en motivation active d’en sortir. </vt:lpstr>
      <vt:lpstr>Vouloir voir au-delà des murs Premier confinement</vt:lpstr>
      <vt:lpstr>Lettre arabe Ya Format 42X39,5cm. La technique utilisée est le qalam roseau avec de l’encre de chine sur papier blanc.  Caligraphie arabe fleurie</vt:lpstr>
      <vt:lpstr>Fantôme enragé de mes rêves Dessin crayon gris sur feuille cartonnée  Image rémanente du vestige d’un rêve oublié. Ce visage haineux d’où coule une larme de sang, une larme sombre de colère, ce regard empli de rage, les yeux perçants. Je n’ai aucune idée de ce qu’a pu arriver à ce pauvre personnage de mes rêves mais il revenait me hanter tant que je ne l’avais pas dessiné</vt:lpstr>
      <vt:lpstr>La force de la nature 7500 ; 300mm F7.1 1/1600s ISO400. Format :JPEG 5600*3728 Après la tempête Alex qui s’est malheureusement abattue sur notre belle région, j’ai observé cet alambic sur la plage. Après quelque recherches il s’avère qu’il provenait de la Brasserie du Comté, qui avait été détruite 3 jours plus tôt à Saint-Martin-de-Vésubie. Elle a parcouru 70km au gré du fleuve, et porte le stigmate de la force de la nature</vt:lpstr>
      <vt:lpstr>Force et détermination Canson blanc A4 – Aquarelle et crayon gris  Le poing fermé brandi vers le haut signifie la détermination, la volonté de faire mieux, d’aller plus loin et l’explosion de couleur partant de ce poing montre la force de cette détermination dont émane une puissante aura de couleurs chaudes.</vt:lpstr>
      <vt:lpstr>Lettre arabe Ta Marbouta Format 42X39,5cm. La technique utilisée est le qalam roseau avec de l’encre de chine sur papier blanc  Caligraphie arable fleurie. Cette lettre représente la marque du  féminin dans la langue arabe</vt:lpstr>
      <vt:lpstr>Green pandémie Peinture fluide Avec mélange de plusieurs produits 50/70  Création intuitive sur le virus 2020</vt:lpstr>
      <vt:lpstr>Dessin d’une guitare Feutres à alcool et crayons pastels sec canson 24X33 </vt:lpstr>
      <vt:lpstr>Illusions Aquarelle sur feuille carrée 148,5  </vt:lpstr>
      <vt:lpstr>Captain Jack Sparrow Crayon couleur et feutres alcool Portrait de Johnny Deep. Comment résister au plus iconique pirate des Caraïbes </vt:lpstr>
      <vt:lpstr>Growing music – musique croissante Combinaison d’éléments séparés et de plusieurs natures 50/73  L’éclectisme est un art de vivre une façon de penser. Cette œuvre en est la preuve. Mixage créatif d’époque musicale </vt:lpstr>
      <vt:lpstr>Vouloir voir au-delà des murs Premier confinement</vt:lpstr>
      <vt:lpstr>Inspiration 3 tableaux 50x50 acrylique </vt:lpstr>
      <vt:lpstr>Jeunesse Digital painting Regard d’un jeune rempli d’ambition pour le futur. Dans cette œuvre j’ai voulu capturer le regard d’un jeune ayant toute la vie devant lui. Une énergie et persévérance débordante(couleur rouge) face à une vie chargée d’obstacles représentée par la couleur noir</vt:lpstr>
      <vt:lpstr>Joli cancer Acrylique 46 x 38 Une personnification du cancer, une maladie mortelle. L’audience est libre d’interpréter les détails du tableau </vt:lpstr>
      <vt:lpstr>Last kiss Art digital sur procreate (ipad)</vt:lpstr>
      <vt:lpstr>Le petit diable aux portes de l’enfer Photographie Le diablotin est une petite créature démoniaque dans la mythologie. Chez les insectes, le diablotin (Empusa pennata) doit sans doute son nom à son allure bien plus diabolique qu'à son comportement. Le traitement en noir et blanc accentue le graphique de sa silhouette sur le fond des flares donnant un effet infernal</vt:lpstr>
      <vt:lpstr>Les secrets de la pierre Photographies J'avais remarqué que les pierres de cette vieille maison de village ressemblaient étonnamment en couleur et en texture aux plumes du vautour fauve que j'avais pris en photo la veille. Alors j'ai essayé de faire une double exposition en Photoshop jouant sur la transparence pour donner I'impression que la pierre devient vivante, et que l'oiseau jaillit du mur. Quels autres secrets se cachent derrière la pierre</vt:lpstr>
      <vt:lpstr>Life through a lens Photo numérique Décor fabriqué à la main (le grand appareil photo a été fabriqué en carton et papier) Petite référence à Alice au pays des merveilles</vt:lpstr>
      <vt:lpstr>Love La technique utilisée est le qalam roseau avec de l’encre de chine et de l’aquarelle et éponge sur papier blanc. FORMAT 50X65cm.  Calligraphie arabe qui représente l’amour à travers le mot « el hob »</vt:lpstr>
      <vt:lpstr>L’heure du silence Aquarelle format A4</vt:lpstr>
      <vt:lpstr>Majesté Acrylique</vt:lpstr>
      <vt:lpstr>Portrait Acrylique sur toile A5</vt:lpstr>
      <vt:lpstr>Moon city Crayon et criterium format A4 Ce dessin représente une ville de type oriental dans une lune</vt:lpstr>
      <vt:lpstr>Portrait d’une actrice : Melissa Roxburgh  Feutres à alcool et crayons pastels sec canson 24X32 </vt:lpstr>
      <vt:lpstr>Néo Lion King Stylo à encre 0.3 et pour la partie gauche un crayon gris et un crayon de couleur noir. format A4.  Inspiré d'un youtubeur, visage d’un lion coupé en deux parties, l’une avec un style réaliste et l’autre partie du visage avec des formes géométriques</vt:lpstr>
      <vt:lpstr>Powehi – Nom hawaien du plus gros trou noir Travail sur plexi avec effet recto-verso Œuvre transcendante sur jeux de lumières évoquant les méandres de la galaxie </vt:lpstr>
      <vt:lpstr>La promenade illuminée Pose longue de 5 secondes : trepied+D7500 : 50mm F32 5s ISO50. Retouche sur Lightroom. Format :JPEG 5600*3728 Prise de vue longue de la promenade et ses palmiers illuminés </vt:lpstr>
      <vt:lpstr>Put on a happy face Crayons de couleur, feutres alcool sur Canson blanc Tout comme le jocker nous portons tous des masques</vt:lpstr>
      <vt:lpstr>Regarde le ciel, regarde le ciel, regarde le ciel ! Photographie et graphisme numérique Les yeux vers le ciel des Rives du Loup depuis une rive de mots</vt:lpstr>
      <vt:lpstr>Silence, on tourne ! Crayon graphite Canson A3 Le cinéma demeure éternel. Hommage à Heath Ledger</vt:lpstr>
      <vt:lpstr>Sligo – Irlande Photo</vt:lpstr>
      <vt:lpstr>Sentiments sur mimosa Acrilique sur carton recyclé Suite de fin d'après midi chez ma grand-mère, entre amour, larmes et mimosa </vt:lpstr>
      <vt:lpstr>Spectrum Acrylique</vt:lpstr>
      <vt:lpstr>The scooterist 90 Esquisse au crayon, criterium, stylos à encre 0.2 et feutres à alcool  Format 32,6 cm x 27,8 cm  Crane avec casque de motard</vt:lpstr>
      <vt:lpstr>Triptyque épineux Photo et graphisme numériques Trio de botanique capturé au Château de la Bussière </vt:lpstr>
      <vt:lpstr>Vide Aquarelle – format A4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Répartition de la subvention 2017</dc:title>
  <dc:creator>Louisette LIZZANI</dc:creator>
  <cp:lastModifiedBy>Patricia</cp:lastModifiedBy>
  <cp:revision>176</cp:revision>
  <dcterms:created xsi:type="dcterms:W3CDTF">2018-01-20T10:02:09Z</dcterms:created>
  <dcterms:modified xsi:type="dcterms:W3CDTF">2021-02-15T18:10:21Z</dcterms:modified>
</cp:coreProperties>
</file>