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3"/>
  </p:notesMasterIdLst>
  <p:sldIdLst>
    <p:sldId id="279" r:id="rId2"/>
    <p:sldId id="280" r:id="rId3"/>
    <p:sldId id="308" r:id="rId4"/>
    <p:sldId id="309" r:id="rId5"/>
    <p:sldId id="330" r:id="rId6"/>
    <p:sldId id="332" r:id="rId7"/>
    <p:sldId id="334" r:id="rId8"/>
    <p:sldId id="261" r:id="rId9"/>
    <p:sldId id="311" r:id="rId10"/>
    <p:sldId id="335" r:id="rId11"/>
    <p:sldId id="310" r:id="rId12"/>
    <p:sldId id="312" r:id="rId13"/>
    <p:sldId id="313" r:id="rId14"/>
    <p:sldId id="327" r:id="rId15"/>
    <p:sldId id="325" r:id="rId16"/>
    <p:sldId id="326" r:id="rId17"/>
    <p:sldId id="341" r:id="rId18"/>
    <p:sldId id="300" r:id="rId19"/>
    <p:sldId id="340" r:id="rId20"/>
    <p:sldId id="287" r:id="rId21"/>
    <p:sldId id="289" r:id="rId22"/>
    <p:sldId id="321" r:id="rId23"/>
    <p:sldId id="320" r:id="rId24"/>
    <p:sldId id="319" r:id="rId25"/>
    <p:sldId id="336" r:id="rId26"/>
    <p:sldId id="337" r:id="rId27"/>
    <p:sldId id="338" r:id="rId28"/>
    <p:sldId id="339" r:id="rId29"/>
    <p:sldId id="285" r:id="rId30"/>
    <p:sldId id="293" r:id="rId31"/>
    <p:sldId id="292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uvel\Documents\CASUN\CASUN%202020\Prep.AG%20&amp;%20demande%20subventions\bilan%202019-B.WEISS\bilan%20recettes%20et%20d&#233;penses%202019-%20mois%20par%20moi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Recettes &amp; dépenses par mois 2019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'2019'!$B$5</c:f>
              <c:strCache>
                <c:ptCount val="1"/>
                <c:pt idx="0">
                  <c:v>débit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'2019'!$A$6:$A$29</c:f>
              <c:strCache>
                <c:ptCount val="24"/>
                <c:pt idx="0">
                  <c:v>15/01/2019</c:v>
                </c:pt>
                <c:pt idx="1">
                  <c:v>31/01/219</c:v>
                </c:pt>
                <c:pt idx="2">
                  <c:v>15/02/219</c:v>
                </c:pt>
                <c:pt idx="3">
                  <c:v>28/02/2019</c:v>
                </c:pt>
                <c:pt idx="4">
                  <c:v>15/03/2019</c:v>
                </c:pt>
                <c:pt idx="5">
                  <c:v>02/03/2019</c:v>
                </c:pt>
                <c:pt idx="6">
                  <c:v>15/04/2019</c:v>
                </c:pt>
                <c:pt idx="7">
                  <c:v>30/04/2019</c:v>
                </c:pt>
                <c:pt idx="8">
                  <c:v>15/05/2019</c:v>
                </c:pt>
                <c:pt idx="9">
                  <c:v>31/05/2019</c:v>
                </c:pt>
                <c:pt idx="10">
                  <c:v>15/06/2019</c:v>
                </c:pt>
                <c:pt idx="11">
                  <c:v>28/06/2019</c:v>
                </c:pt>
                <c:pt idx="12">
                  <c:v>15/07/2019</c:v>
                </c:pt>
                <c:pt idx="13">
                  <c:v>31/07/2019</c:v>
                </c:pt>
                <c:pt idx="14">
                  <c:v>14/08/2019</c:v>
                </c:pt>
                <c:pt idx="15">
                  <c:v>30/08/2019</c:v>
                </c:pt>
                <c:pt idx="16">
                  <c:v>13/09/2019</c:v>
                </c:pt>
                <c:pt idx="17">
                  <c:v>30/09/2019</c:v>
                </c:pt>
                <c:pt idx="18">
                  <c:v>15/10/2019</c:v>
                </c:pt>
                <c:pt idx="19">
                  <c:v>31/10/2019</c:v>
                </c:pt>
                <c:pt idx="20">
                  <c:v>15/11/2019</c:v>
                </c:pt>
                <c:pt idx="21">
                  <c:v>30/11/2019</c:v>
                </c:pt>
                <c:pt idx="22">
                  <c:v>13/12/2019</c:v>
                </c:pt>
                <c:pt idx="23">
                  <c:v>31/12/2019</c:v>
                </c:pt>
              </c:strCache>
            </c:strRef>
          </c:cat>
          <c:val>
            <c:numRef>
              <c:f>'2019'!$B$6:$B$29</c:f>
              <c:numCache>
                <c:formatCode>0.00</c:formatCode>
                <c:ptCount val="24"/>
                <c:pt idx="0">
                  <c:v>8878.65</c:v>
                </c:pt>
                <c:pt idx="1">
                  <c:v>1269.3</c:v>
                </c:pt>
                <c:pt idx="2">
                  <c:v>7354.46</c:v>
                </c:pt>
                <c:pt idx="3">
                  <c:v>8427.68</c:v>
                </c:pt>
                <c:pt idx="4">
                  <c:v>2577.73</c:v>
                </c:pt>
                <c:pt idx="5">
                  <c:v>2466.8000000000002</c:v>
                </c:pt>
                <c:pt idx="6">
                  <c:v>3506.77</c:v>
                </c:pt>
                <c:pt idx="7">
                  <c:v>2879.58</c:v>
                </c:pt>
                <c:pt idx="8">
                  <c:v>6195.36</c:v>
                </c:pt>
                <c:pt idx="9">
                  <c:v>7513.97</c:v>
                </c:pt>
                <c:pt idx="10">
                  <c:v>3820.1</c:v>
                </c:pt>
                <c:pt idx="11">
                  <c:v>3470.25</c:v>
                </c:pt>
                <c:pt idx="12">
                  <c:v>2632.94</c:v>
                </c:pt>
                <c:pt idx="13">
                  <c:v>8847.7000000000007</c:v>
                </c:pt>
                <c:pt idx="14">
                  <c:v>6659</c:v>
                </c:pt>
                <c:pt idx="15">
                  <c:v>168.7</c:v>
                </c:pt>
                <c:pt idx="16">
                  <c:v>2656.17</c:v>
                </c:pt>
                <c:pt idx="17">
                  <c:v>90</c:v>
                </c:pt>
                <c:pt idx="18">
                  <c:v>327.60000000000002</c:v>
                </c:pt>
                <c:pt idx="19">
                  <c:v>9182.2000000000007</c:v>
                </c:pt>
                <c:pt idx="20">
                  <c:v>3064</c:v>
                </c:pt>
                <c:pt idx="21">
                  <c:v>905.65</c:v>
                </c:pt>
                <c:pt idx="22">
                  <c:v>9846.86</c:v>
                </c:pt>
                <c:pt idx="23">
                  <c:v>13261.9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5F1-46CE-9EEF-D3F341CC1AD3}"/>
            </c:ext>
          </c:extLst>
        </c:ser>
        <c:ser>
          <c:idx val="1"/>
          <c:order val="1"/>
          <c:tx>
            <c:strRef>
              <c:f>'2019'!$C$5</c:f>
              <c:strCache>
                <c:ptCount val="1"/>
                <c:pt idx="0">
                  <c:v>crédit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'2019'!$A$6:$A$29</c:f>
              <c:strCache>
                <c:ptCount val="24"/>
                <c:pt idx="0">
                  <c:v>15/01/2019</c:v>
                </c:pt>
                <c:pt idx="1">
                  <c:v>31/01/219</c:v>
                </c:pt>
                <c:pt idx="2">
                  <c:v>15/02/219</c:v>
                </c:pt>
                <c:pt idx="3">
                  <c:v>28/02/2019</c:v>
                </c:pt>
                <c:pt idx="4">
                  <c:v>15/03/2019</c:v>
                </c:pt>
                <c:pt idx="5">
                  <c:v>02/03/2019</c:v>
                </c:pt>
                <c:pt idx="6">
                  <c:v>15/04/2019</c:v>
                </c:pt>
                <c:pt idx="7">
                  <c:v>30/04/2019</c:v>
                </c:pt>
                <c:pt idx="8">
                  <c:v>15/05/2019</c:v>
                </c:pt>
                <c:pt idx="9">
                  <c:v>31/05/2019</c:v>
                </c:pt>
                <c:pt idx="10">
                  <c:v>15/06/2019</c:v>
                </c:pt>
                <c:pt idx="11">
                  <c:v>28/06/2019</c:v>
                </c:pt>
                <c:pt idx="12">
                  <c:v>15/07/2019</c:v>
                </c:pt>
                <c:pt idx="13">
                  <c:v>31/07/2019</c:v>
                </c:pt>
                <c:pt idx="14">
                  <c:v>14/08/2019</c:v>
                </c:pt>
                <c:pt idx="15">
                  <c:v>30/08/2019</c:v>
                </c:pt>
                <c:pt idx="16">
                  <c:v>13/09/2019</c:v>
                </c:pt>
                <c:pt idx="17">
                  <c:v>30/09/2019</c:v>
                </c:pt>
                <c:pt idx="18">
                  <c:v>15/10/2019</c:v>
                </c:pt>
                <c:pt idx="19">
                  <c:v>31/10/2019</c:v>
                </c:pt>
                <c:pt idx="20">
                  <c:v>15/11/2019</c:v>
                </c:pt>
                <c:pt idx="21">
                  <c:v>30/11/2019</c:v>
                </c:pt>
                <c:pt idx="22">
                  <c:v>13/12/2019</c:v>
                </c:pt>
                <c:pt idx="23">
                  <c:v>31/12/2019</c:v>
                </c:pt>
              </c:strCache>
            </c:strRef>
          </c:cat>
          <c:val>
            <c:numRef>
              <c:f>'2019'!$C$6:$C$29</c:f>
              <c:numCache>
                <c:formatCode>0.00</c:formatCode>
                <c:ptCount val="24"/>
                <c:pt idx="0">
                  <c:v>4984.8999999999996</c:v>
                </c:pt>
                <c:pt idx="1">
                  <c:v>1301.4000000000001</c:v>
                </c:pt>
                <c:pt idx="2">
                  <c:v>6652.7</c:v>
                </c:pt>
                <c:pt idx="3">
                  <c:v>8502.5</c:v>
                </c:pt>
                <c:pt idx="4">
                  <c:v>3213.3</c:v>
                </c:pt>
                <c:pt idx="5">
                  <c:v>4280.7</c:v>
                </c:pt>
                <c:pt idx="6">
                  <c:v>4480.6000000000004</c:v>
                </c:pt>
                <c:pt idx="7">
                  <c:v>0</c:v>
                </c:pt>
                <c:pt idx="8">
                  <c:v>3605.9</c:v>
                </c:pt>
                <c:pt idx="9">
                  <c:v>1737.2</c:v>
                </c:pt>
                <c:pt idx="10">
                  <c:v>2391.67</c:v>
                </c:pt>
                <c:pt idx="11">
                  <c:v>5824</c:v>
                </c:pt>
                <c:pt idx="12">
                  <c:v>31671.69</c:v>
                </c:pt>
                <c:pt idx="13">
                  <c:v>391.8</c:v>
                </c:pt>
                <c:pt idx="14">
                  <c:v>13.97</c:v>
                </c:pt>
                <c:pt idx="15">
                  <c:v>0</c:v>
                </c:pt>
                <c:pt idx="16">
                  <c:v>596.9</c:v>
                </c:pt>
                <c:pt idx="17">
                  <c:v>337.5</c:v>
                </c:pt>
                <c:pt idx="18">
                  <c:v>2068.5</c:v>
                </c:pt>
                <c:pt idx="19">
                  <c:v>3123.7</c:v>
                </c:pt>
                <c:pt idx="20">
                  <c:v>2866.45</c:v>
                </c:pt>
                <c:pt idx="21">
                  <c:v>2066.75</c:v>
                </c:pt>
                <c:pt idx="22">
                  <c:v>4969.7</c:v>
                </c:pt>
                <c:pt idx="23">
                  <c:v>12097.8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5F1-46CE-9EEF-D3F341CC1A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830248"/>
        <c:axId val="507834184"/>
      </c:lineChart>
      <c:catAx>
        <c:axId val="5078302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7834184"/>
        <c:crosses val="autoZero"/>
        <c:auto val="1"/>
        <c:lblAlgn val="ctr"/>
        <c:lblOffset val="100"/>
        <c:noMultiLvlLbl val="1"/>
      </c:catAx>
      <c:valAx>
        <c:axId val="507834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07830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1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0569F4-C2D1-4E5C-85BD-615A08736C29}" type="datetimeFigureOut">
              <a:rPr lang="fr-FR" smtClean="0"/>
              <a:t>09/11/2020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6EA93A-E649-4CC2-953E-B9763C3E35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2081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5C28F-D22A-4777-A161-308C4493D07A}" type="datetime1">
              <a:rPr lang="fr-FR" smtClean="0"/>
              <a:t>09/11/2020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4494-0865-43C7-A849-93B9360C90A7}" type="slidenum">
              <a:rPr lang="fr-FR" smtClean="0"/>
              <a:t>‹N°›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05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2D2E8-71B8-4F29-914C-A4375CA06C6E}" type="datetime1">
              <a:rPr lang="fr-FR" smtClean="0"/>
              <a:t>09/11/2020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4494-0865-43C7-A849-93B9360C90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9432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554D4-AFB1-4558-81A2-E7698142BE2E}" type="datetime1">
              <a:rPr lang="fr-FR" smtClean="0"/>
              <a:t>09/11/2020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4494-0865-43C7-A849-93B9360C90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0391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B4C58-28C7-44D4-A3DD-818E4EC4B688}" type="datetime1">
              <a:rPr lang="fr-FR" smtClean="0"/>
              <a:t>09/11/2020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4494-0865-43C7-A849-93B9360C90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9535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7C54-2B4F-4554-9561-D2A81298C4C5}" type="datetime1">
              <a:rPr lang="fr-FR" smtClean="0"/>
              <a:t>09/11/2020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4494-0865-43C7-A849-93B9360C90A7}" type="slidenum">
              <a:rPr lang="fr-FR" smtClean="0"/>
              <a:t>‹N°›</a:t>
            </a:fld>
            <a:endParaRPr lang="fr-FR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6612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68D65-338B-48C3-B4D4-9D803C2FCFB5}" type="datetime1">
              <a:rPr lang="fr-FR" smtClean="0"/>
              <a:t>09/11/2020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4494-0865-43C7-A849-93B9360C90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0632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C71C4-AFE9-450E-AD57-3CF36F4450FD}" type="datetime1">
              <a:rPr lang="fr-FR" smtClean="0"/>
              <a:t>09/11/2020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4494-0865-43C7-A849-93B9360C90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2801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CD1FB-F589-478F-BABB-715EFC69FF86}" type="datetime1">
              <a:rPr lang="fr-FR" smtClean="0"/>
              <a:t>09/11/2020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4494-0865-43C7-A849-93B9360C90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7342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EE942-9C69-42C2-91C5-D92C70E30FB9}" type="datetime1">
              <a:rPr lang="fr-FR" smtClean="0"/>
              <a:t>09/11/2020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4494-0865-43C7-A849-93B9360C90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174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A5DE3C6-4CA4-46FB-ABC8-15CE477421A9}" type="datetime1">
              <a:rPr lang="fr-FR" smtClean="0"/>
              <a:t>09/11/2020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12A4494-0865-43C7-A849-93B9360C90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2496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E7670-552D-449D-9E40-E4D33CC5C0D0}" type="datetime1">
              <a:rPr lang="fr-FR" smtClean="0"/>
              <a:t>09/11/2020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4494-0865-43C7-A849-93B9360C90A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4909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EFEA256-5EE7-4D6D-83B6-F32F74F1B16E}" type="datetime1">
              <a:rPr lang="fr-FR" smtClean="0"/>
              <a:t>09/11/2020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12A4494-0865-43C7-A849-93B9360C90A7}" type="slidenum">
              <a:rPr lang="fr-FR" smtClean="0"/>
              <a:t>‹N°›</a:t>
            </a:fld>
            <a:endParaRPr lang="fr-FR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37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81" y="286604"/>
            <a:ext cx="9875520" cy="4266735"/>
          </a:xfrm>
        </p:spPr>
        <p:txBody>
          <a:bodyPr>
            <a:normAutofit/>
          </a:bodyPr>
          <a:lstStyle/>
          <a:p>
            <a:pPr algn="ctr"/>
            <a:r>
              <a:rPr lang="fr-FR" sz="6000" b="1" dirty="0"/>
              <a:t>ASSEMBLEE GENERALE</a:t>
            </a:r>
            <a:br>
              <a:rPr lang="fr-FR" sz="6000" b="1" dirty="0"/>
            </a:br>
            <a:r>
              <a:rPr lang="fr-FR" sz="6000" b="1" dirty="0"/>
              <a:t>2020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4494-0865-43C7-A849-93B9360C90A7}" type="slidenum">
              <a:rPr lang="fr-FR" smtClean="0"/>
              <a:t>1</a:t>
            </a:fld>
            <a:endParaRPr lang="fr-FR"/>
          </a:p>
        </p:txBody>
      </p:sp>
      <p:pic>
        <p:nvPicPr>
          <p:cNvPr id="11" name="Espace réservé du contenu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77" y="375506"/>
            <a:ext cx="3810000" cy="962025"/>
          </a:xfrm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431" y="12602"/>
            <a:ext cx="3634154" cy="1753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3120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Spectacles – 516 entrées (250 en 2018)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4494-0865-43C7-A849-93B9360C90A7}" type="slidenum">
              <a:rPr lang="fr-FR" smtClean="0"/>
              <a:t>10</a:t>
            </a:fld>
            <a:endParaRPr lang="fr-FR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648" y="1711569"/>
            <a:ext cx="7229614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35115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15219" y="356941"/>
            <a:ext cx="10058400" cy="1450757"/>
          </a:xfrm>
        </p:spPr>
        <p:txBody>
          <a:bodyPr>
            <a:normAutofit/>
          </a:bodyPr>
          <a:lstStyle/>
          <a:p>
            <a:r>
              <a:rPr lang="fr-FR" b="1" dirty="0"/>
              <a:t>Parcs d’attractions, musées, foires…</a:t>
            </a:r>
            <a:br>
              <a:rPr lang="fr-FR" dirty="0"/>
            </a:br>
            <a:r>
              <a:rPr lang="fr-FR" sz="4000" dirty="0"/>
              <a:t>175 entrées – en nette baisse pour </a:t>
            </a:r>
            <a:r>
              <a:rPr lang="fr-FR" sz="4000" dirty="0" err="1"/>
              <a:t>Marineland</a:t>
            </a:r>
            <a:endParaRPr lang="fr-FR" sz="4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4494-0865-43C7-A849-93B9360C90A7}" type="slidenum">
              <a:rPr lang="fr-FR" smtClean="0"/>
              <a:t>11</a:t>
            </a:fld>
            <a:endParaRPr lang="fr-FR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979" y="1840523"/>
            <a:ext cx="7383421" cy="4454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139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13692" y="82061"/>
            <a:ext cx="10041988" cy="1655299"/>
          </a:xfrm>
        </p:spPr>
        <p:txBody>
          <a:bodyPr>
            <a:normAutofit fontScale="90000"/>
          </a:bodyPr>
          <a:lstStyle/>
          <a:p>
            <a:br>
              <a:rPr lang="fr-FR" b="1" dirty="0"/>
            </a:br>
            <a:br>
              <a:rPr lang="fr-FR" b="1" dirty="0"/>
            </a:br>
            <a:br>
              <a:rPr lang="fr-FR" b="1" dirty="0"/>
            </a:br>
            <a:br>
              <a:rPr lang="fr-FR" b="1" dirty="0"/>
            </a:br>
            <a:br>
              <a:rPr lang="fr-FR" dirty="0"/>
            </a:br>
            <a:br>
              <a:rPr lang="fr-FR" dirty="0"/>
            </a:br>
            <a:r>
              <a:rPr lang="fr-FR" b="1" dirty="0"/>
              <a:t>Voyages 2019</a:t>
            </a:r>
            <a:br>
              <a:rPr lang="fr-FR" b="1" dirty="0"/>
            </a:br>
            <a:r>
              <a:rPr lang="fr-FR" sz="3200" b="1" dirty="0"/>
              <a:t>Vietnam – Porquerolles – Biennale de Venise – Florence</a:t>
            </a:r>
            <a:br>
              <a:rPr lang="fr-FR" sz="3200" dirty="0"/>
            </a:br>
            <a:r>
              <a:rPr lang="fr-FR" sz="3200" b="1" dirty="0"/>
              <a:t>60 personnes</a:t>
            </a:r>
            <a:br>
              <a:rPr lang="fr-FR" sz="3200" dirty="0"/>
            </a:br>
            <a:endParaRPr lang="fr-FR" sz="3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4494-0865-43C7-A849-93B9360C90A7}" type="slidenum">
              <a:rPr lang="fr-FR" smtClean="0"/>
              <a:t>12</a:t>
            </a:fld>
            <a:endParaRPr lang="fr-FR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804" y="1699846"/>
            <a:ext cx="8037125" cy="446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8864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Subventions voyages – évolution depuis 2012</a:t>
            </a:r>
            <a:br>
              <a:rPr lang="fr-FR" dirty="0"/>
            </a:br>
            <a:r>
              <a:rPr lang="fr-FR" sz="3600" dirty="0"/>
              <a:t>7 % de la subvention pour 2019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4494-0865-43C7-A849-93B9360C90A7}" type="slidenum">
              <a:rPr lang="fr-FR" smtClean="0"/>
              <a:t>13</a:t>
            </a:fld>
            <a:endParaRPr lang="fr-FR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243" y="1828800"/>
            <a:ext cx="8020000" cy="4360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8605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3767" y="286603"/>
            <a:ext cx="10251913" cy="1999397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ISOLA 2000 – </a:t>
            </a:r>
            <a:br>
              <a:rPr lang="fr-FR" dirty="0"/>
            </a:br>
            <a:r>
              <a:rPr lang="fr-FR" dirty="0"/>
              <a:t> </a:t>
            </a:r>
            <a:r>
              <a:rPr lang="fr-FR" dirty="0">
                <a:solidFill>
                  <a:schemeClr val="tx1"/>
                </a:solidFill>
              </a:rPr>
              <a:t>195 nuits pour 61 familles</a:t>
            </a:r>
            <a:br>
              <a:rPr lang="fr-FR" dirty="0">
                <a:solidFill>
                  <a:schemeClr val="tx1"/>
                </a:solidFill>
              </a:rPr>
            </a:br>
            <a:r>
              <a:rPr lang="fr-FR" sz="3600" dirty="0">
                <a:solidFill>
                  <a:schemeClr val="tx1"/>
                </a:solidFill>
              </a:rPr>
              <a:t>Pendant l’été 2020, les locations se sont déroulées une semaine sur deux pour éviter tout risque de propagation du virus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4494-0865-43C7-A849-93B9360C90A7}" type="slidenum">
              <a:rPr lang="fr-FR" smtClean="0"/>
              <a:t>14</a:t>
            </a:fld>
            <a:endParaRPr lang="fr-FR"/>
          </a:p>
        </p:txBody>
      </p:sp>
      <p:pic>
        <p:nvPicPr>
          <p:cNvPr id="245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921" y="2462119"/>
            <a:ext cx="4885293" cy="3153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773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Vermeil – 5 couchages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4494-0865-43C7-A849-93B9360C90A7}" type="slidenum">
              <a:rPr lang="fr-FR" smtClean="0"/>
              <a:t>15</a:t>
            </a:fld>
            <a:endParaRPr lang="fr-FR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074985"/>
            <a:ext cx="3833446" cy="3794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846" y="2004645"/>
            <a:ext cx="3833446" cy="4118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88922" y="2086708"/>
            <a:ext cx="4103078" cy="4199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678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</a:t>
            </a:r>
            <a:r>
              <a:rPr lang="fr-FR" dirty="0" err="1"/>
              <a:t>Pignals</a:t>
            </a:r>
            <a:r>
              <a:rPr lang="fr-FR" dirty="0"/>
              <a:t> – quatre couchages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4494-0865-43C7-A849-93B9360C90A7}" type="slidenum">
              <a:rPr lang="fr-FR" smtClean="0"/>
              <a:t>16</a:t>
            </a:fld>
            <a:endParaRPr lang="fr-FR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6" y="1846263"/>
            <a:ext cx="2977661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046" y="1817078"/>
            <a:ext cx="3716216" cy="4142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692" y="1836814"/>
            <a:ext cx="4091353" cy="4122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75436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011226-6309-4DD3-83F0-07FD5C3D5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Nombre de nuitées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6558EDA-2EF5-4E9F-9EBA-83AB08BB5A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2024" y="2937386"/>
            <a:ext cx="5779204" cy="2183255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2098CE5-A10C-455D-B598-FC01A9316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4494-0865-43C7-A849-93B9360C90A7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84189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7280" y="550985"/>
            <a:ext cx="10058400" cy="738553"/>
          </a:xfrm>
        </p:spPr>
        <p:txBody>
          <a:bodyPr>
            <a:normAutofit/>
          </a:bodyPr>
          <a:lstStyle/>
          <a:p>
            <a:r>
              <a:rPr lang="fr-FR" b="1" dirty="0"/>
              <a:t>FREQUENTATION ISOLA 2000 par statut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4494-0865-43C7-A849-93B9360C90A7}" type="slidenum">
              <a:rPr lang="fr-FR" smtClean="0"/>
              <a:t>18</a:t>
            </a:fld>
            <a:endParaRPr lang="fr-FR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7387DE65-748D-4C0D-8A10-4D8ACDF3AC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0279" y="2353577"/>
            <a:ext cx="5435099" cy="368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27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215875-E70A-4D92-B4DC-50E5F01B5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Fréquentation Isola 2000  par campus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1113606-9E62-4B50-A059-94AB21051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4494-0865-43C7-A849-93B9360C90A7}" type="slidenum">
              <a:rPr lang="fr-FR" smtClean="0"/>
              <a:t>19</a:t>
            </a:fld>
            <a:endParaRPr lang="fr-FR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9A7C35C5-815F-4EA7-95A9-3EDA3EF414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6042" y="1977656"/>
            <a:ext cx="8755009" cy="396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23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Ordre du jour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fr-FR" sz="4400" b="1" dirty="0"/>
          </a:p>
          <a:p>
            <a:r>
              <a:rPr lang="fr-FR" sz="4400" b="1" dirty="0"/>
              <a:t>RAPPORT D’ACTIVITE 2019</a:t>
            </a:r>
          </a:p>
          <a:p>
            <a:r>
              <a:rPr lang="fr-FR" sz="4400" b="1" dirty="0"/>
              <a:t>RAPPORT MORAL</a:t>
            </a:r>
            <a:br>
              <a:rPr lang="fr-FR" sz="4400" b="1" dirty="0"/>
            </a:br>
            <a:r>
              <a:rPr lang="fr-FR" sz="4400" b="1" dirty="0"/>
              <a:t>RAPPORT FINANCIER</a:t>
            </a:r>
            <a:br>
              <a:rPr lang="fr-FR" sz="4400" b="1" dirty="0"/>
            </a:br>
            <a:r>
              <a:rPr lang="fr-FR" sz="4400" b="1" dirty="0"/>
              <a:t>QUITUS</a:t>
            </a:r>
            <a:br>
              <a:rPr lang="fr-FR" sz="4400" b="1" dirty="0"/>
            </a:br>
            <a:r>
              <a:rPr lang="fr-FR" sz="4400" b="1" dirty="0"/>
              <a:t>LES PROJETS 2020</a:t>
            </a:r>
            <a:endParaRPr lang="fr-FR" sz="44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4494-0865-43C7-A849-93B9360C90A7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7332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Et toujours en  2019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fr-FR" dirty="0"/>
          </a:p>
          <a:p>
            <a:endParaRPr lang="fr-FR" dirty="0"/>
          </a:p>
          <a:p>
            <a:r>
              <a:rPr lang="fr-FR" sz="4000" dirty="0"/>
              <a:t>Semaines de la </a:t>
            </a:r>
            <a:r>
              <a:rPr lang="fr-FR" sz="4000" dirty="0" err="1"/>
              <a:t>gratiferia</a:t>
            </a:r>
            <a:endParaRPr lang="fr-FR" sz="4000" dirty="0"/>
          </a:p>
          <a:p>
            <a:r>
              <a:rPr lang="fr-FR" sz="4000" dirty="0"/>
              <a:t>Collecte de jouets</a:t>
            </a:r>
          </a:p>
          <a:p>
            <a:r>
              <a:rPr lang="fr-FR" sz="4000" dirty="0"/>
              <a:t>Masters Gourmets 2</a:t>
            </a:r>
            <a:r>
              <a:rPr lang="fr-FR" sz="4000" baseline="30000" dirty="0"/>
              <a:t>ème</a:t>
            </a:r>
            <a:r>
              <a:rPr lang="fr-FR" sz="4000" dirty="0"/>
              <a:t> édition</a:t>
            </a:r>
          </a:p>
          <a:p>
            <a:r>
              <a:rPr lang="fr-FR" sz="4000" dirty="0"/>
              <a:t>17</a:t>
            </a:r>
            <a:r>
              <a:rPr lang="fr-FR" sz="4000" baseline="30000" dirty="0"/>
              <a:t>ème</a:t>
            </a:r>
            <a:r>
              <a:rPr lang="fr-FR" sz="4000" dirty="0"/>
              <a:t> exposition des œuvres des personnels et étudiants</a:t>
            </a:r>
          </a:p>
          <a:p>
            <a:endParaRPr lang="fr-FR" sz="4000" dirty="0"/>
          </a:p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4494-0865-43C7-A849-93B9360C90A7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2562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4000" b="1" dirty="0"/>
              <a:t>MASTERS GOURMETS DE L’U</a:t>
            </a:r>
            <a:r>
              <a:rPr lang="fr-FR" sz="4000" dirty="0"/>
              <a:t>NS – </a:t>
            </a:r>
            <a:br>
              <a:rPr lang="fr-FR" sz="4000" dirty="0"/>
            </a:br>
            <a:r>
              <a:rPr lang="fr-FR" sz="4000" dirty="0"/>
              <a:t>Deuxième édition – Thématique </a:t>
            </a:r>
            <a:r>
              <a:rPr lang="fr-FR" sz="4000" dirty="0" err="1"/>
              <a:t>antigaspi</a:t>
            </a:r>
            <a:br>
              <a:rPr lang="fr-FR" sz="4000" dirty="0"/>
            </a:br>
            <a:r>
              <a:rPr lang="fr-FR" sz="4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10 </a:t>
            </a:r>
            <a:r>
              <a:rPr lang="fr-FR" sz="40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fevrier</a:t>
            </a:r>
            <a:r>
              <a:rPr lang="fr-FR" sz="40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2019 – Restaurant le Félix Faure - Nice</a:t>
            </a:r>
            <a:endParaRPr lang="fr-FR" sz="40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4494-0865-43C7-A849-93B9360C90A7}" type="slidenum">
              <a:rPr lang="fr-FR" smtClean="0"/>
              <a:t>21</a:t>
            </a:fld>
            <a:endParaRPr lang="fr-FR"/>
          </a:p>
        </p:txBody>
      </p:sp>
      <p:pic>
        <p:nvPicPr>
          <p:cNvPr id="11267" name="Picture 3" descr="C:\Users\Patricia\Documents\casun 2015\2019\masters gourmets 2019\logo masters gourmets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370" y="2192215"/>
            <a:ext cx="3667582" cy="334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Patricia\Documents\casun 2015\2019\masters gourmets 2019\epreuv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571" y="3036277"/>
            <a:ext cx="5036677" cy="263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293793" y="3244334"/>
            <a:ext cx="1604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10 </a:t>
            </a:r>
            <a:r>
              <a:rPr lang="fr-FR" dirty="0" err="1"/>
              <a:t>fevrier</a:t>
            </a:r>
            <a:r>
              <a:rPr lang="fr-FR" dirty="0"/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1329277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Conférence Alimentation Durable</a:t>
            </a:r>
            <a:br>
              <a:rPr lang="fr-FR" dirty="0"/>
            </a:br>
            <a:r>
              <a:rPr lang="fr-FR" dirty="0"/>
              <a:t>Pierre </a:t>
            </a:r>
            <a:r>
              <a:rPr lang="fr-FR" dirty="0" err="1"/>
              <a:t>Aschieri</a:t>
            </a:r>
            <a:r>
              <a:rPr lang="fr-FR" dirty="0"/>
              <a:t> – Stéphane Bouissou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4494-0865-43C7-A849-93B9360C90A7}" type="slidenum">
              <a:rPr lang="fr-FR" smtClean="0"/>
              <a:t>22</a:t>
            </a:fld>
            <a:endParaRPr lang="fr-FR"/>
          </a:p>
        </p:txBody>
      </p:sp>
      <p:pic>
        <p:nvPicPr>
          <p:cNvPr id="13314" name="Picture 2" descr="C:\Users\Patricia\Documents\casun 2015\2019\masters gourmets 2019\conf alimentation durabl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54" y="1846263"/>
            <a:ext cx="3360774" cy="406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Patricia\Documents\casun 2015\2019\masters gourmets 2019\conf pierre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338" y="2177924"/>
            <a:ext cx="6743992" cy="369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3075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Conférence Objectif zéro déchet</a:t>
            </a:r>
            <a:br>
              <a:rPr lang="fr-FR" dirty="0"/>
            </a:br>
            <a:r>
              <a:rPr lang="fr-FR" dirty="0"/>
              <a:t>Emilie </a:t>
            </a:r>
            <a:r>
              <a:rPr lang="fr-FR" dirty="0" err="1"/>
              <a:t>Demoinet</a:t>
            </a:r>
            <a:r>
              <a:rPr lang="fr-FR" dirty="0"/>
              <a:t> – association </a:t>
            </a:r>
            <a:r>
              <a:rPr lang="fr-FR" dirty="0" err="1"/>
              <a:t>Ecomon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4494-0865-43C7-A849-93B9360C90A7}" type="slidenum">
              <a:rPr lang="fr-FR" smtClean="0"/>
              <a:t>23</a:t>
            </a:fld>
            <a:endParaRPr lang="fr-FR"/>
          </a:p>
        </p:txBody>
      </p:sp>
      <p:pic>
        <p:nvPicPr>
          <p:cNvPr id="14338" name="Picture 2" descr="C:\Users\Patricia\Documents\casun 2015\2019\masters gourmets 2019\conf zero deche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93" y="1846263"/>
            <a:ext cx="3118338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Patricia\Documents\casun 2015\2019\masters gourmets 2019\emilie demoin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308" y="1749668"/>
            <a:ext cx="5685692" cy="426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939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finalistes</a:t>
            </a:r>
            <a:br>
              <a:rPr lang="fr-FR" dirty="0"/>
            </a:br>
            <a:r>
              <a:rPr lang="fr-FR" dirty="0"/>
              <a:t>Marie Justine, Florence, Christine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4494-0865-43C7-A849-93B9360C90A7}" type="slidenum">
              <a:rPr lang="fr-FR" smtClean="0"/>
              <a:t>24</a:t>
            </a:fld>
            <a:endParaRPr lang="fr-FR"/>
          </a:p>
        </p:txBody>
      </p:sp>
      <p:pic>
        <p:nvPicPr>
          <p:cNvPr id="12290" name="Picture 2" descr="C:\Users\Patricia\Documents\casun 2015\2019\masters gourmets 2019\les finaliste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616" y="1846263"/>
            <a:ext cx="5371093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98169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17</a:t>
            </a:r>
            <a:r>
              <a:rPr lang="fr-FR" baseline="30000" dirty="0"/>
              <a:t>ème</a:t>
            </a:r>
            <a:r>
              <a:rPr lang="fr-FR" dirty="0"/>
              <a:t> exposition des œuvres des personnels et étudiants – avril à juin 2019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4494-0865-43C7-A849-93B9360C90A7}" type="slidenum">
              <a:rPr lang="fr-FR" smtClean="0"/>
              <a:t>25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7350369" y="2567354"/>
            <a:ext cx="20470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Premier prix du jury</a:t>
            </a:r>
          </a:p>
          <a:p>
            <a:r>
              <a:rPr lang="fr-FR" dirty="0"/>
              <a:t>Lumières</a:t>
            </a:r>
          </a:p>
          <a:p>
            <a:r>
              <a:rPr lang="fr-FR" dirty="0"/>
              <a:t>Alexandra </a:t>
            </a:r>
            <a:r>
              <a:rPr lang="fr-FR" dirty="0" err="1"/>
              <a:t>Cornea</a:t>
            </a:r>
            <a:endParaRPr lang="fr-FR" dirty="0"/>
          </a:p>
          <a:p>
            <a:endParaRPr lang="fr-FR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70" y="2236966"/>
            <a:ext cx="5363633" cy="402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54745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1800" b="1" dirty="0"/>
              <a:t>Prix du jury :</a:t>
            </a:r>
            <a:br>
              <a:rPr lang="fr-FR" sz="1800" b="1" dirty="0"/>
            </a:br>
            <a:br>
              <a:rPr lang="fr-FR" sz="1800" b="1" dirty="0"/>
            </a:br>
            <a:r>
              <a:rPr lang="fr-FR" sz="1800" b="1" dirty="0"/>
              <a:t>2ème prix : Mme Jessica JAGER – </a:t>
            </a:r>
            <a:r>
              <a:rPr lang="fr-FR" sz="1800" b="1" dirty="0" err="1"/>
              <a:t>Valrose</a:t>
            </a:r>
            <a:r>
              <a:rPr lang="fr-FR" sz="1800" b="1" dirty="0"/>
              <a:t>, pour « Stockholm »</a:t>
            </a:r>
            <a:br>
              <a:rPr lang="fr-FR" sz="1800" b="1" dirty="0"/>
            </a:br>
            <a:r>
              <a:rPr lang="fr-FR" sz="1800" b="1" dirty="0"/>
              <a:t>3ème prix : Mme Marie-Ange MILLET – INSERM Pasteur, pour « Voyage au bout de la nuit »</a:t>
            </a:r>
            <a:br>
              <a:rPr lang="fr-FR" sz="1800" b="1" dirty="0"/>
            </a:br>
            <a:endParaRPr lang="fr-FR" sz="1800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4494-0865-43C7-A849-93B9360C90A7}" type="slidenum">
              <a:rPr lang="fr-FR" smtClean="0"/>
              <a:t>26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br>
              <a:rPr lang="fr-FR" dirty="0"/>
            </a:b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61" y="2352308"/>
            <a:ext cx="4306658" cy="275895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753" y="2098432"/>
            <a:ext cx="4794739" cy="3597507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145323" y="5568462"/>
            <a:ext cx="1169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Stockholm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7995138" y="5753128"/>
            <a:ext cx="2574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Voyage au bout de la nuit</a:t>
            </a:r>
          </a:p>
        </p:txBody>
      </p:sp>
    </p:spTree>
    <p:extLst>
      <p:ext uri="{BB962C8B-B14F-4D97-AF65-F5344CB8AC3E}">
        <p14:creationId xmlns:p14="http://schemas.microsoft.com/office/powerpoint/2010/main" val="4083673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8523" y="286603"/>
            <a:ext cx="10077157" cy="1401519"/>
          </a:xfrm>
        </p:spPr>
        <p:txBody>
          <a:bodyPr>
            <a:normAutofit fontScale="90000"/>
          </a:bodyPr>
          <a:lstStyle/>
          <a:p>
            <a:br>
              <a:rPr lang="fr-FR" sz="3200" b="1" dirty="0"/>
            </a:br>
            <a:br>
              <a:rPr lang="fr-FR" sz="3200" b="1" dirty="0"/>
            </a:br>
            <a:br>
              <a:rPr lang="fr-FR" sz="3200" b="1" dirty="0"/>
            </a:br>
            <a:br>
              <a:rPr lang="fr-FR" sz="3200" b="1" dirty="0"/>
            </a:br>
            <a:br>
              <a:rPr lang="fr-FR" sz="3200" b="1" dirty="0"/>
            </a:br>
            <a:r>
              <a:rPr lang="fr-FR" sz="3200" b="1" dirty="0"/>
              <a:t>Mentions spéciales</a:t>
            </a:r>
            <a:br>
              <a:rPr lang="fr-FR" sz="3200" b="1" dirty="0"/>
            </a:br>
            <a:r>
              <a:rPr lang="fr-FR" sz="2000" dirty="0"/>
              <a:t>Mme Laetitia INFANTINO – UFR Sciences, pour « Balade nocturne »</a:t>
            </a:r>
            <a:br>
              <a:rPr lang="fr-FR" sz="2000" dirty="0"/>
            </a:br>
            <a:r>
              <a:rPr lang="fr-FR" sz="2000" dirty="0"/>
              <a:t>Mlle Yasmine RAMDANI – Etudiante UFR MEDECINE, pour « Le petit garçon au ballon rouge »</a:t>
            </a:r>
            <a:br>
              <a:rPr lang="fr-FR" sz="2000" dirty="0"/>
            </a:br>
            <a:r>
              <a:rPr lang="fr-FR" sz="2000" dirty="0"/>
              <a:t>M. Patrick LE BARZ – Retraité UFR SCIENCES, pour « On arrive : la côte est en vue »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84" y="1811095"/>
            <a:ext cx="2967705" cy="2467828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4494-0865-43C7-A849-93B9360C90A7}" type="slidenum">
              <a:rPr lang="fr-FR" smtClean="0"/>
              <a:t>27</a:t>
            </a:fld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031" y="1863970"/>
            <a:ext cx="3598984" cy="269923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83" y="3213589"/>
            <a:ext cx="4138247" cy="310368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277815" y="4563208"/>
            <a:ext cx="173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Balade nocturne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536831" y="2930769"/>
            <a:ext cx="2862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On arrive : la côte est en vue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827477" y="4665785"/>
            <a:ext cx="3141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petit garçon au ballon rouge</a:t>
            </a:r>
          </a:p>
        </p:txBody>
      </p:sp>
    </p:spTree>
    <p:extLst>
      <p:ext uri="{BB962C8B-B14F-4D97-AF65-F5344CB8AC3E}">
        <p14:creationId xmlns:p14="http://schemas.microsoft.com/office/powerpoint/2010/main" val="11181427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2000" b="1" dirty="0"/>
              <a:t>Prix du public</a:t>
            </a:r>
            <a:br>
              <a:rPr lang="fr-FR" sz="2000" b="1" dirty="0"/>
            </a:br>
            <a:r>
              <a:rPr lang="fr-FR" sz="2000" dirty="0"/>
              <a:t>1er prix : Mlle </a:t>
            </a:r>
            <a:r>
              <a:rPr lang="fr-FR" sz="2000" dirty="0" err="1"/>
              <a:t>Fadia</a:t>
            </a:r>
            <a:r>
              <a:rPr lang="fr-FR" sz="2000" dirty="0"/>
              <a:t> BOUDGHENE-STAMBOULI – Etudiante Pharmacologie </a:t>
            </a:r>
            <a:r>
              <a:rPr lang="fr-FR" sz="2000" dirty="0" err="1"/>
              <a:t>Valrose</a:t>
            </a:r>
            <a:r>
              <a:rPr lang="fr-FR" sz="2000" dirty="0"/>
              <a:t>, pour « L’écume </a:t>
            </a:r>
            <a:r>
              <a:rPr lang="fr-FR" sz="2000" dirty="0" err="1"/>
              <a:t>délivrante</a:t>
            </a:r>
            <a:r>
              <a:rPr lang="fr-FR" sz="2000" dirty="0"/>
              <a:t> »</a:t>
            </a:r>
            <a:br>
              <a:rPr lang="fr-FR" sz="2000" dirty="0"/>
            </a:br>
            <a:r>
              <a:rPr lang="fr-FR" sz="2000" dirty="0"/>
              <a:t>2ème prix : Mme Jessica JAGER – </a:t>
            </a:r>
            <a:r>
              <a:rPr lang="fr-FR" sz="2000" dirty="0" err="1"/>
              <a:t>Valrose</a:t>
            </a:r>
            <a:r>
              <a:rPr lang="fr-FR" sz="2000" dirty="0"/>
              <a:t>, pour « The </a:t>
            </a:r>
            <a:r>
              <a:rPr lang="fr-FR" sz="2000" dirty="0" err="1"/>
              <a:t>Wave</a:t>
            </a:r>
            <a:r>
              <a:rPr lang="fr-FR" sz="2000" dirty="0"/>
              <a:t> »</a:t>
            </a:r>
            <a:br>
              <a:rPr lang="fr-FR" sz="2000" dirty="0"/>
            </a:br>
            <a:r>
              <a:rPr lang="fr-FR" sz="2000" dirty="0"/>
              <a:t>3ème prix : Mme Alexandra CORNEA – </a:t>
            </a:r>
            <a:r>
              <a:rPr lang="fr-FR" sz="2000" dirty="0" err="1"/>
              <a:t>Valrose</a:t>
            </a:r>
            <a:r>
              <a:rPr lang="fr-FR" sz="2000" dirty="0"/>
              <a:t>, pour « Lumières »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337" y="1951770"/>
            <a:ext cx="5002030" cy="3329476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4494-0865-43C7-A849-93B9360C90A7}" type="slidenum">
              <a:rPr lang="fr-FR" smtClean="0"/>
              <a:t>28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924" y="1852246"/>
            <a:ext cx="4572000" cy="3429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016369" y="5545015"/>
            <a:ext cx="1937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L’</a:t>
            </a:r>
            <a:r>
              <a:rPr lang="fr-FR" dirty="0" err="1"/>
              <a:t>écûme</a:t>
            </a:r>
            <a:r>
              <a:rPr lang="fr-FR" dirty="0"/>
              <a:t> </a:t>
            </a:r>
            <a:r>
              <a:rPr lang="fr-FR" dirty="0" err="1"/>
              <a:t>délivrante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7772400" y="5545015"/>
            <a:ext cx="1073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The </a:t>
            </a:r>
            <a:r>
              <a:rPr lang="fr-FR" dirty="0" err="1"/>
              <a:t>wave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77037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PROJETS 2020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66800" y="1987845"/>
            <a:ext cx="10058400" cy="44719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MASTERS GOURMETS DE L’UNIVERSITE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– Troisième édition – Date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pévisionnelle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été 2020	</a:t>
            </a:r>
            <a:r>
              <a:rPr lang="fr-FR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REPORTE</a:t>
            </a:r>
          </a:p>
          <a:p>
            <a:pPr marL="0" indent="0">
              <a:buNone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 Concours culinaire amateur personnels, étudiants, retraités de l’établissement</a:t>
            </a:r>
          </a:p>
          <a:p>
            <a:pPr marL="0" indent="0">
              <a:buNone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charset="0"/>
              <a:buChar char="•"/>
            </a:pP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fr-FR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ème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 EXPOSITION DES OEUVRES DES PERSONNELS et ETUDIANTS 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sous le parrainage de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Sylvain LIZON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, VP Culture et Société – directeur de la Villa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Arson</a:t>
            </a: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charset="0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Vernissage à l’issue de l’AG							</a:t>
            </a:r>
            <a:r>
              <a:rPr lang="fr-FR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REPORTE</a:t>
            </a:r>
          </a:p>
          <a:p>
            <a:pPr>
              <a:buFont typeface="Arial" charset="0"/>
              <a:buChar char="•"/>
            </a:pPr>
            <a:endParaRPr lang="fr-F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charset="0"/>
              <a:buChar char="•"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OUVERTURE D’UN CAFE-CULTURE A L’ISBA</a:t>
            </a:r>
            <a:r>
              <a:rPr lang="fr-FR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 : </a:t>
            </a:r>
            <a:r>
              <a:rPr lang="fr-FR" sz="1400" b="1" dirty="0">
                <a:latin typeface="Arial" panose="020B0604020202020204" pitchFamily="34" charset="0"/>
                <a:cs typeface="Arial" panose="020B0604020202020204" pitchFamily="34" charset="0"/>
              </a:rPr>
              <a:t>ISBA CAFE				</a:t>
            </a:r>
            <a:r>
              <a:rPr lang="fr-FR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REPORTE</a:t>
            </a:r>
          </a:p>
          <a:p>
            <a:pPr marL="0" indent="0">
              <a:buNone/>
            </a:pPr>
            <a:r>
              <a:rPr lang="fr-FR" sz="1400" dirty="0"/>
              <a:t>.* </a:t>
            </a:r>
            <a:r>
              <a:rPr lang="fr-FR" sz="1400" b="1" dirty="0"/>
              <a:t>Pausa </a:t>
            </a:r>
            <a:r>
              <a:rPr lang="fr-FR" sz="1400" b="1" dirty="0" err="1"/>
              <a:t>Caffé</a:t>
            </a:r>
            <a:r>
              <a:rPr lang="fr-FR" sz="1400" b="1" dirty="0"/>
              <a:t> et Lunch Break</a:t>
            </a:r>
          </a:p>
          <a:p>
            <a:pPr marL="0" indent="0">
              <a:buNone/>
            </a:pPr>
            <a:endParaRPr lang="fr-FR" sz="1400" dirty="0"/>
          </a:p>
          <a:p>
            <a:pPr marL="0" indent="0">
              <a:buNone/>
            </a:pPr>
            <a:r>
              <a:rPr lang="fr-FR" sz="1400" dirty="0"/>
              <a:t>Soirée </a:t>
            </a:r>
            <a:r>
              <a:rPr lang="fr-FR" sz="1400" dirty="0" err="1"/>
              <a:t>théatrale</a:t>
            </a:r>
            <a:r>
              <a:rPr lang="fr-FR" sz="1400" dirty="0"/>
              <a:t> privée autour de Harold et Maude – 25 avril					</a:t>
            </a:r>
            <a:r>
              <a:rPr lang="fr-FR" sz="1400" dirty="0">
                <a:solidFill>
                  <a:srgbClr val="FF0000"/>
                </a:solidFill>
              </a:rPr>
              <a:t>REPORTE</a:t>
            </a:r>
          </a:p>
          <a:p>
            <a:pPr marL="0" indent="0">
              <a:buNone/>
            </a:pPr>
            <a:r>
              <a:rPr lang="fr-FR" sz="1400" dirty="0"/>
              <a:t>Visite du Vieux Nice sur les traces de son histoire – 14 mars 				</a:t>
            </a:r>
            <a:r>
              <a:rPr lang="fr-FR" sz="1400" dirty="0">
                <a:solidFill>
                  <a:srgbClr val="FF0000"/>
                </a:solidFill>
              </a:rPr>
              <a:t>La Visite s’est tenue le 14 mars</a:t>
            </a:r>
            <a:r>
              <a:rPr lang="fr-FR" sz="1400" dirty="0"/>
              <a:t>					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4494-0865-43C7-A849-93B9360C90A7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6057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Mandat 2020 – Le Bureau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  <a:p>
            <a:r>
              <a:rPr lang="fr-FR" dirty="0"/>
              <a:t>Présidente : Patricia ANDREA, retraitée</a:t>
            </a:r>
          </a:p>
          <a:p>
            <a:r>
              <a:rPr lang="fr-FR" dirty="0"/>
              <a:t>Vice Président : Emmanuel SCARSI, Scolarité </a:t>
            </a:r>
            <a:r>
              <a:rPr lang="fr-FR" dirty="0" err="1"/>
              <a:t>Valrose</a:t>
            </a:r>
            <a:endParaRPr lang="fr-FR" dirty="0"/>
          </a:p>
          <a:p>
            <a:r>
              <a:rPr lang="fr-FR" dirty="0"/>
              <a:t>Secrétaire : </a:t>
            </a:r>
            <a:r>
              <a:rPr lang="fr-FR" dirty="0" err="1"/>
              <a:t>Matita</a:t>
            </a:r>
            <a:r>
              <a:rPr lang="fr-FR" dirty="0"/>
              <a:t> VAN DIJK, </a:t>
            </a:r>
            <a:r>
              <a:rPr lang="fr-FR" dirty="0" err="1"/>
              <a:t>Inspé</a:t>
            </a:r>
            <a:r>
              <a:rPr lang="fr-FR" dirty="0"/>
              <a:t>  labo Line</a:t>
            </a:r>
          </a:p>
          <a:p>
            <a:r>
              <a:rPr lang="fr-FR" dirty="0"/>
              <a:t>Trésorière : Louisette CUVELIER LIZZANI, retraitée</a:t>
            </a:r>
          </a:p>
          <a:p>
            <a:r>
              <a:rPr lang="fr-FR" dirty="0"/>
              <a:t>Trésorière adjointe : Muriel SEMERIA – Scolarité La Plaine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4494-0865-43C7-A849-93B9360C90A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00082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VOYAGES 2020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  <a:p>
            <a:r>
              <a:rPr lang="fr-FR" sz="3200" dirty="0"/>
              <a:t>Madère</a:t>
            </a:r>
          </a:p>
          <a:p>
            <a:r>
              <a:rPr lang="fr-FR" sz="3200" dirty="0">
                <a:solidFill>
                  <a:schemeClr val="tx1"/>
                </a:solidFill>
              </a:rPr>
              <a:t>Carnaval de Viareggio</a:t>
            </a:r>
          </a:p>
          <a:p>
            <a:r>
              <a:rPr lang="fr-FR" sz="3200" dirty="0">
                <a:solidFill>
                  <a:schemeClr val="tx1"/>
                </a:solidFill>
              </a:rPr>
              <a:t>New York</a:t>
            </a:r>
          </a:p>
          <a:p>
            <a:endParaRPr lang="fr-FR" sz="3200" dirty="0">
              <a:solidFill>
                <a:schemeClr val="tx1"/>
              </a:solidFill>
            </a:endParaRPr>
          </a:p>
          <a:p>
            <a:r>
              <a:rPr lang="fr-FR" sz="3200" dirty="0">
                <a:solidFill>
                  <a:schemeClr val="tx1"/>
                </a:solidFill>
              </a:rPr>
              <a:t>Aucun voyage n’a pu être envisagé au regard de la situation sanitaire internationale</a:t>
            </a:r>
          </a:p>
          <a:p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4494-0865-43C7-A849-93B9360C90A7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3936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fr-FR" sz="3200" b="1" dirty="0"/>
          </a:p>
          <a:p>
            <a:pPr algn="ctr"/>
            <a:endParaRPr lang="fr-FR" sz="3200" b="1" dirty="0"/>
          </a:p>
          <a:p>
            <a:pPr marL="0" indent="0" algn="ctr">
              <a:buNone/>
            </a:pPr>
            <a:r>
              <a:rPr lang="fr-FR" sz="3200" b="1" dirty="0"/>
              <a:t>Le vote du quitus se fait via le formulaire en ligne disponible sur ce lien</a:t>
            </a:r>
          </a:p>
          <a:p>
            <a:pPr marL="0" indent="0" algn="ctr">
              <a:buNone/>
            </a:pPr>
            <a:r>
              <a:rPr lang="fr-FR" sz="3200" b="1"/>
              <a:t>https</a:t>
            </a:r>
            <a:r>
              <a:rPr lang="fr-FR" sz="3200" b="1" dirty="0"/>
              <a:t>://forms.gle/3hMPynrVdNmZZn667</a:t>
            </a:r>
          </a:p>
          <a:p>
            <a:pPr algn="ctr"/>
            <a:r>
              <a:rPr lang="fr-FR" sz="3200" b="1" dirty="0"/>
              <a:t>Merci  à tous</a:t>
            </a:r>
          </a:p>
          <a:p>
            <a:pPr algn="ctr"/>
            <a:endParaRPr lang="fr-FR" sz="3200" dirty="0"/>
          </a:p>
          <a:p>
            <a:pPr algn="ctr"/>
            <a:endParaRPr lang="fr-FR" sz="3200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4494-0865-43C7-A849-93B9360C90A7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6083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…et les administrateurs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Patricia CHIARAMONTE, LASH, Campus </a:t>
            </a:r>
            <a:r>
              <a:rPr lang="fr-FR" dirty="0" err="1"/>
              <a:t>Carlone</a:t>
            </a:r>
            <a:endParaRPr lang="fr-FR" dirty="0"/>
          </a:p>
          <a:p>
            <a:r>
              <a:rPr lang="fr-FR" dirty="0"/>
              <a:t>Marlène CHEVALIER, Odontologie, Campus Saint Jean d’</a:t>
            </a:r>
            <a:r>
              <a:rPr lang="fr-FR" dirty="0" err="1"/>
              <a:t>Angely</a:t>
            </a:r>
            <a:endParaRPr lang="fr-FR" dirty="0"/>
          </a:p>
          <a:p>
            <a:r>
              <a:rPr lang="fr-FR" dirty="0"/>
              <a:t>Dominique LAREDO, BU Campus </a:t>
            </a:r>
            <a:r>
              <a:rPr lang="fr-FR" dirty="0" err="1"/>
              <a:t>Valrose</a:t>
            </a:r>
            <a:endParaRPr lang="fr-FR" dirty="0"/>
          </a:p>
          <a:p>
            <a:r>
              <a:rPr lang="fr-FR" dirty="0"/>
              <a:t>Hélène LE BRIS, retraitée</a:t>
            </a:r>
          </a:p>
          <a:p>
            <a:r>
              <a:rPr lang="fr-FR" dirty="0"/>
              <a:t>Geneviève MOUZE, retraitée</a:t>
            </a:r>
          </a:p>
          <a:p>
            <a:r>
              <a:rPr lang="fr-FR" dirty="0"/>
              <a:t>Isabelle SINTES, </a:t>
            </a:r>
            <a:r>
              <a:rPr lang="fr-FR" dirty="0" err="1"/>
              <a:t>Polytech</a:t>
            </a:r>
            <a:r>
              <a:rPr lang="fr-FR" dirty="0"/>
              <a:t> –Sophia</a:t>
            </a:r>
          </a:p>
          <a:p>
            <a:r>
              <a:rPr lang="fr-FR" dirty="0"/>
              <a:t>Jacqueline TOMASONI, retraitée,</a:t>
            </a:r>
          </a:p>
          <a:p>
            <a:r>
              <a:rPr lang="fr-FR" dirty="0"/>
              <a:t>Joséphine VINCIGUERRA, DSI – Petit </a:t>
            </a:r>
            <a:r>
              <a:rPr lang="fr-FR" dirty="0" err="1"/>
              <a:t>Valrose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4494-0865-43C7-A849-93B9360C90A7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20612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54E542E-D3C3-48A2-A139-6FFF487FD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68441"/>
          </a:xfrm>
        </p:spPr>
        <p:txBody>
          <a:bodyPr/>
          <a:lstStyle/>
          <a:p>
            <a:pPr algn="ctr"/>
            <a:r>
              <a:rPr lang="en-US" dirty="0" err="1">
                <a:solidFill>
                  <a:schemeClr val="tx1"/>
                </a:solidFill>
              </a:rPr>
              <a:t>Bilan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comptable</a:t>
            </a:r>
            <a:r>
              <a:rPr lang="en-US" dirty="0">
                <a:solidFill>
                  <a:schemeClr val="tx1"/>
                </a:solidFill>
              </a:rPr>
              <a:t> 2019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71F741F-1670-415D-BC65-2CF176F3AC5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B0CCC89-F17F-4302-9522-CC5C70D3E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4494-0865-43C7-A849-93B9360C90A7}" type="slidenum">
              <a:rPr lang="fr-FR" smtClean="0"/>
              <a:t>5</a:t>
            </a:fld>
            <a:endParaRPr lang="fr-FR"/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CB4BED59-59BD-4C1A-87AB-F89DFFFED5B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4239871"/>
              </p:ext>
            </p:extLst>
          </p:nvPr>
        </p:nvGraphicFramePr>
        <p:xfrm>
          <a:off x="1036320" y="2581064"/>
          <a:ext cx="6347460" cy="32880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1061D1BB-CD22-498D-B482-C6611325BB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218546"/>
              </p:ext>
            </p:extLst>
          </p:nvPr>
        </p:nvGraphicFramePr>
        <p:xfrm>
          <a:off x="7383779" y="2144818"/>
          <a:ext cx="4432399" cy="28000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5565">
                  <a:extLst>
                    <a:ext uri="{9D8B030D-6E8A-4147-A177-3AD203B41FA5}">
                      <a16:colId xmlns:a16="http://schemas.microsoft.com/office/drawing/2014/main" val="2171485144"/>
                    </a:ext>
                  </a:extLst>
                </a:gridCol>
                <a:gridCol w="2454867">
                  <a:extLst>
                    <a:ext uri="{9D8B030D-6E8A-4147-A177-3AD203B41FA5}">
                      <a16:colId xmlns:a16="http://schemas.microsoft.com/office/drawing/2014/main" val="1276828030"/>
                    </a:ext>
                  </a:extLst>
                </a:gridCol>
                <a:gridCol w="1131967">
                  <a:extLst>
                    <a:ext uri="{9D8B030D-6E8A-4147-A177-3AD203B41FA5}">
                      <a16:colId xmlns:a16="http://schemas.microsoft.com/office/drawing/2014/main" val="932648954"/>
                    </a:ext>
                  </a:extLst>
                </a:gridCol>
              </a:tblGrid>
              <a:tr h="400006">
                <a:tc>
                  <a:txBody>
                    <a:bodyPr/>
                    <a:lstStyle/>
                    <a:p>
                      <a:pPr algn="l" fontAlgn="b"/>
                      <a:endParaRPr lang="fr-FR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1" u="none" strike="noStrike" dirty="0">
                          <a:effectLst/>
                        </a:rPr>
                        <a:t>solde au 01/01/2019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b="1" u="none" strike="noStrike">
                          <a:effectLst/>
                        </a:rPr>
                        <a:t>9593,90</a:t>
                      </a:r>
                      <a:endParaRPr lang="fr-FR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67452442"/>
                  </a:ext>
                </a:extLst>
              </a:tr>
              <a:tr h="40000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1" u="none" strike="noStrike" dirty="0">
                          <a:effectLst/>
                        </a:rPr>
                        <a:t>recettes année 2019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b="1" u="none" strike="noStrike">
                          <a:effectLst/>
                        </a:rPr>
                        <a:t>108210,23</a:t>
                      </a:r>
                      <a:endParaRPr lang="fr-FR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15938961"/>
                  </a:ext>
                </a:extLst>
              </a:tr>
              <a:tr h="40000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1" u="none" strike="noStrike" dirty="0">
                          <a:effectLst/>
                        </a:rPr>
                        <a:t>dépenses année 2019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b="1" u="none" strike="noStrike" dirty="0">
                          <a:effectLst/>
                        </a:rPr>
                        <a:t>110109,71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30899480"/>
                  </a:ext>
                </a:extLst>
              </a:tr>
              <a:tr h="40000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1" u="none" strike="noStrike" dirty="0">
                          <a:effectLst/>
                        </a:rPr>
                        <a:t> 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1" u="none" strike="noStrike" dirty="0">
                          <a:effectLst/>
                        </a:rPr>
                        <a:t> 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73009758"/>
                  </a:ext>
                </a:extLst>
              </a:tr>
              <a:tr h="40000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1" u="none" strike="noStrike">
                          <a:effectLst/>
                        </a:rPr>
                        <a:t>solde au 31/12/2019</a:t>
                      </a:r>
                      <a:endParaRPr lang="fr-FR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b="1" u="none" strike="noStrike" dirty="0">
                          <a:effectLst/>
                        </a:rPr>
                        <a:t>7694,22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10611310"/>
                  </a:ext>
                </a:extLst>
              </a:tr>
              <a:tr h="40000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 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1" u="none" strike="noStrike">
                          <a:effectLst/>
                        </a:rPr>
                        <a:t> </a:t>
                      </a:r>
                      <a:endParaRPr lang="fr-FR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1" u="none" strike="noStrike" dirty="0">
                          <a:effectLst/>
                        </a:rPr>
                        <a:t> 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943388426"/>
                  </a:ext>
                </a:extLst>
              </a:tr>
              <a:tr h="400006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 dirty="0">
                          <a:effectLst/>
                        </a:rPr>
                        <a:t> 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2000" b="1" u="none" strike="noStrike">
                          <a:effectLst/>
                        </a:rPr>
                        <a:t>chèques non débités</a:t>
                      </a:r>
                      <a:endParaRPr lang="fr-FR" sz="20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2000" b="1" u="none" strike="noStrike" dirty="0">
                          <a:effectLst/>
                        </a:rPr>
                        <a:t>2542,50</a:t>
                      </a:r>
                      <a:endParaRPr lang="fr-FR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416115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40429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BAC1E9-5CAB-4BD7-86A6-3EF7D1162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68862"/>
          </a:xfrm>
        </p:spPr>
        <p:txBody>
          <a:bodyPr/>
          <a:lstStyle/>
          <a:p>
            <a:r>
              <a:rPr lang="en-US" dirty="0" err="1"/>
              <a:t>Répartition</a:t>
            </a:r>
            <a:r>
              <a:rPr lang="en-US" dirty="0"/>
              <a:t> de la subvention 2019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1BFEB5-50CE-4300-9509-C02D835FA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4494-0865-43C7-A849-93B9360C90A7}" type="slidenum">
              <a:rPr lang="fr-FR" smtClean="0"/>
              <a:t>6</a:t>
            </a:fld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24" y="1316442"/>
            <a:ext cx="7338646" cy="4656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574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4494-0865-43C7-A849-93B9360C90A7}" type="slidenum">
              <a:rPr lang="fr-FR" smtClean="0"/>
              <a:t>7</a:t>
            </a:fld>
            <a:endParaRPr lang="fr-FR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54" y="129422"/>
            <a:ext cx="9957129" cy="6199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2738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61D07E-620C-4BB4-BCB9-D957995E8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b="1" dirty="0"/>
              <a:t>Répartition des billets de cinéma</a:t>
            </a:r>
            <a:br>
              <a:rPr lang="fr-FR" dirty="0"/>
            </a:br>
            <a:r>
              <a:rPr lang="fr-FR" dirty="0"/>
              <a:t>26 % de la subvention – 3982 billets</a:t>
            </a:r>
            <a:endParaRPr lang="fr-FR" sz="4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4494-0865-43C7-A849-93B9360C90A7}" type="slidenum">
              <a:rPr lang="fr-FR" smtClean="0"/>
              <a:t>8</a:t>
            </a:fld>
            <a:endParaRPr lang="fr-F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186" y="2176673"/>
            <a:ext cx="7224977" cy="4048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4346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Subventions enfants</a:t>
            </a:r>
            <a:br>
              <a:rPr lang="fr-FR" dirty="0"/>
            </a:br>
            <a:r>
              <a:rPr lang="fr-FR" dirty="0"/>
              <a:t>15 % de la subvention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b="1" dirty="0"/>
          </a:p>
          <a:p>
            <a:endParaRPr lang="fr-FR" b="1" dirty="0"/>
          </a:p>
          <a:p>
            <a:pPr algn="ctr"/>
            <a:r>
              <a:rPr lang="fr-FR" sz="4400" b="1" dirty="0">
                <a:solidFill>
                  <a:schemeClr val="tx1"/>
                </a:solidFill>
              </a:rPr>
              <a:t>61 familles pour 89 enfants</a:t>
            </a:r>
          </a:p>
          <a:p>
            <a:pPr algn="ctr"/>
            <a:r>
              <a:rPr lang="fr-FR" sz="4400" b="1" dirty="0"/>
              <a:t>De 6 à 15 ans</a:t>
            </a:r>
          </a:p>
          <a:p>
            <a:pPr algn="ctr"/>
            <a:r>
              <a:rPr lang="fr-FR" sz="4400" b="1" dirty="0"/>
              <a:t>Pour deux activités annuelles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2A4494-0865-43C7-A849-93B9360C90A7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619293"/>
      </p:ext>
    </p:extLst>
  </p:cSld>
  <p:clrMapOvr>
    <a:masterClrMapping/>
  </p:clrMapOvr>
</p:sld>
</file>

<file path=ppt/theme/theme1.xml><?xml version="1.0" encoding="utf-8"?>
<a:theme xmlns:a="http://schemas.openxmlformats.org/drawingml/2006/main" name="Rétrospective">
  <a:themeElements>
    <a:clrScheme name="Rétrospective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Rétrospectiv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v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1219</TotalTime>
  <Words>795</Words>
  <Application>Microsoft Office PowerPoint</Application>
  <PresentationFormat>Grand écran</PresentationFormat>
  <Paragraphs>144</Paragraphs>
  <Slides>31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Rétrospective</vt:lpstr>
      <vt:lpstr>ASSEMBLEE GENERALE 2020</vt:lpstr>
      <vt:lpstr>Ordre du jour</vt:lpstr>
      <vt:lpstr>Mandat 2020 – Le Bureau</vt:lpstr>
      <vt:lpstr>…et les administrateurs </vt:lpstr>
      <vt:lpstr>Bilan comptable 2019</vt:lpstr>
      <vt:lpstr>Répartition de la subvention 2019</vt:lpstr>
      <vt:lpstr>Présentation PowerPoint</vt:lpstr>
      <vt:lpstr>Répartition des billets de cinéma 26 % de la subvention – 3982 billets</vt:lpstr>
      <vt:lpstr>Subventions enfants 15 % de la subvention</vt:lpstr>
      <vt:lpstr>Spectacles – 516 entrées (250 en 2018)</vt:lpstr>
      <vt:lpstr>Parcs d’attractions, musées, foires… 175 entrées – en nette baisse pour Marineland</vt:lpstr>
      <vt:lpstr>      Voyages 2019 Vietnam – Porquerolles – Biennale de Venise – Florence 60 personnes </vt:lpstr>
      <vt:lpstr>Subventions voyages – évolution depuis 2012 7 % de la subvention pour 2019</vt:lpstr>
      <vt:lpstr>ISOLA 2000 –   195 nuits pour 61 familles Pendant l’été 2020, les locations se sont déroulées une semaine sur deux pour éviter tout risque de propagation du virus</vt:lpstr>
      <vt:lpstr>Le Vermeil – 5 couchages</vt:lpstr>
      <vt:lpstr>Le Pignals – quatre couchages</vt:lpstr>
      <vt:lpstr>Nombre de nuitées</vt:lpstr>
      <vt:lpstr>FREQUENTATION ISOLA 2000 par statut</vt:lpstr>
      <vt:lpstr>Fréquentation Isola 2000  par campus</vt:lpstr>
      <vt:lpstr>Et toujours en  2019</vt:lpstr>
      <vt:lpstr>MASTERS GOURMETS DE L’UNS –  Deuxième édition – Thématique antigaspi 10 fevrier 2019 – Restaurant le Félix Faure - Nice</vt:lpstr>
      <vt:lpstr>Conférence Alimentation Durable Pierre Aschieri – Stéphane Bouissou</vt:lpstr>
      <vt:lpstr>Conférence Objectif zéro déchet Emilie Demoinet – association Ecomon</vt:lpstr>
      <vt:lpstr>Les finalistes Marie Justine, Florence, Christine</vt:lpstr>
      <vt:lpstr>17ème exposition des œuvres des personnels et étudiants – avril à juin 2019</vt:lpstr>
      <vt:lpstr>Prix du jury :  2ème prix : Mme Jessica JAGER – Valrose, pour « Stockholm » 3ème prix : Mme Marie-Ange MILLET – INSERM Pasteur, pour « Voyage au bout de la nuit » </vt:lpstr>
      <vt:lpstr>     Mentions spéciales Mme Laetitia INFANTINO – UFR Sciences, pour « Balade nocturne » Mlle Yasmine RAMDANI – Etudiante UFR MEDECINE, pour « Le petit garçon au ballon rouge » M. Patrick LE BARZ – Retraité UFR SCIENCES, pour « On arrive : la côte est en vue »</vt:lpstr>
      <vt:lpstr>Prix du public 1er prix : Mlle Fadia BOUDGHENE-STAMBOULI – Etudiante Pharmacologie Valrose, pour « L’écume délivrante » 2ème prix : Mme Jessica JAGER – Valrose, pour « The Wave » 3ème prix : Mme Alexandra CORNEA – Valrose, pour « Lumières »</vt:lpstr>
      <vt:lpstr>PROJETS 2020</vt:lpstr>
      <vt:lpstr>VOYAGES 2020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Répartition de la subvention 2017</dc:title>
  <dc:creator>Louisette LIZZANI</dc:creator>
  <cp:lastModifiedBy>Patricia</cp:lastModifiedBy>
  <cp:revision>131</cp:revision>
  <dcterms:created xsi:type="dcterms:W3CDTF">2018-01-20T10:02:09Z</dcterms:created>
  <dcterms:modified xsi:type="dcterms:W3CDTF">2020-11-09T11:17:54Z</dcterms:modified>
</cp:coreProperties>
</file>